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15" r:id="rId2"/>
    <p:sldId id="316" r:id="rId3"/>
    <p:sldId id="317" r:id="rId4"/>
    <p:sldId id="318" r:id="rId5"/>
    <p:sldId id="320" r:id="rId6"/>
    <p:sldId id="291" r:id="rId7"/>
    <p:sldId id="292" r:id="rId8"/>
    <p:sldId id="294" r:id="rId9"/>
    <p:sldId id="295" r:id="rId10"/>
    <p:sldId id="296" r:id="rId11"/>
    <p:sldId id="297" r:id="rId12"/>
    <p:sldId id="321" r:id="rId13"/>
    <p:sldId id="298" r:id="rId14"/>
    <p:sldId id="322" r:id="rId15"/>
    <p:sldId id="323" r:id="rId16"/>
    <p:sldId id="304" r:id="rId17"/>
    <p:sldId id="305" r:id="rId18"/>
    <p:sldId id="306" r:id="rId19"/>
    <p:sldId id="307" r:id="rId20"/>
    <p:sldId id="324" r:id="rId21"/>
    <p:sldId id="308" r:id="rId22"/>
    <p:sldId id="329" r:id="rId23"/>
    <p:sldId id="309" r:id="rId24"/>
    <p:sldId id="310" r:id="rId25"/>
    <p:sldId id="311" r:id="rId26"/>
    <p:sldId id="313" r:id="rId27"/>
    <p:sldId id="330" r:id="rId28"/>
    <p:sldId id="331" r:id="rId29"/>
    <p:sldId id="332" r:id="rId30"/>
    <p:sldId id="33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CC"/>
    <a:srgbClr val="FFE1D3"/>
    <a:srgbClr val="00762E"/>
    <a:srgbClr val="C5FDD5"/>
    <a:srgbClr val="FF0077"/>
    <a:srgbClr val="FFADB0"/>
    <a:srgbClr val="CEFEFB"/>
    <a:srgbClr val="FFCCFF"/>
    <a:srgbClr val="FF5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32" autoAdjust="0"/>
    <p:restoredTop sz="91554" autoAdjust="0"/>
  </p:normalViewPr>
  <p:slideViewPr>
    <p:cSldViewPr snapToGrid="0">
      <p:cViewPr varScale="1">
        <p:scale>
          <a:sx n="63" d="100"/>
          <a:sy n="63" d="100"/>
        </p:scale>
        <p:origin x="5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2.wmf"/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4.wmf"/><Relationship Id="rId10" Type="http://schemas.openxmlformats.org/officeDocument/2006/relationships/image" Target="../media/image19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14D1D-8CF6-4526-B92B-47056382E425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2C5DA-2517-4037-9400-617915414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30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QED</a:t>
            </a:r>
            <a:r>
              <a:rPr lang="zh-CN" altLang="en-US" dirty="0"/>
              <a:t>：光和物质的奇妙理论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2C5DA-2517-4037-9400-61791541450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30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855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19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012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85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728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24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807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17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19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88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58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1EB6-304F-4AD1-9596-2810A5B33CFB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92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3.png"/><Relationship Id="rId18" Type="http://schemas.openxmlformats.org/officeDocument/2006/relationships/image" Target="../media/image171.png"/><Relationship Id="rId3" Type="http://schemas.openxmlformats.org/officeDocument/2006/relationships/image" Target="../media/image134.png"/><Relationship Id="rId7" Type="http://schemas.openxmlformats.org/officeDocument/2006/relationships/image" Target="../media/image145.png"/><Relationship Id="rId12" Type="http://schemas.openxmlformats.org/officeDocument/2006/relationships/image" Target="../media/image54.png"/><Relationship Id="rId17" Type="http://schemas.openxmlformats.org/officeDocument/2006/relationships/image" Target="../media/image170.png"/><Relationship Id="rId2" Type="http://schemas.openxmlformats.org/officeDocument/2006/relationships/image" Target="../media/image44.png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53.png"/><Relationship Id="rId5" Type="http://schemas.openxmlformats.org/officeDocument/2006/relationships/image" Target="../media/image8.tiff"/><Relationship Id="rId15" Type="http://schemas.openxmlformats.org/officeDocument/2006/relationships/image" Target="../media/image168.png"/><Relationship Id="rId10" Type="http://schemas.openxmlformats.org/officeDocument/2006/relationships/image" Target="../media/image152.png"/><Relationship Id="rId19" Type="http://schemas.openxmlformats.org/officeDocument/2006/relationships/image" Target="../media/image172.png"/><Relationship Id="rId4" Type="http://schemas.openxmlformats.org/officeDocument/2006/relationships/image" Target="../media/image135.png"/><Relationship Id="rId9" Type="http://schemas.openxmlformats.org/officeDocument/2006/relationships/image" Target="../media/image151.png"/><Relationship Id="rId14" Type="http://schemas.openxmlformats.org/officeDocument/2006/relationships/image" Target="../media/image1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17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3.png"/><Relationship Id="rId3" Type="http://schemas.openxmlformats.org/officeDocument/2006/relationships/image" Target="../media/image79.png"/><Relationship Id="rId7" Type="http://schemas.openxmlformats.org/officeDocument/2006/relationships/image" Target="../media/image179.png"/><Relationship Id="rId12" Type="http://schemas.openxmlformats.org/officeDocument/2006/relationships/image" Target="../media/image182.png"/><Relationship Id="rId17" Type="http://schemas.openxmlformats.org/officeDocument/2006/relationships/image" Target="../media/image187.png"/><Relationship Id="rId2" Type="http://schemas.openxmlformats.org/officeDocument/2006/relationships/image" Target="../media/image78.pn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11" Type="http://schemas.openxmlformats.org/officeDocument/2006/relationships/image" Target="../media/image181.png"/><Relationship Id="rId5" Type="http://schemas.openxmlformats.org/officeDocument/2006/relationships/image" Target="../media/image177.png"/><Relationship Id="rId15" Type="http://schemas.openxmlformats.org/officeDocument/2006/relationships/image" Target="../media/image185.png"/><Relationship Id="rId10" Type="http://schemas.openxmlformats.org/officeDocument/2006/relationships/image" Target="../media/image86.png"/><Relationship Id="rId4" Type="http://schemas.openxmlformats.org/officeDocument/2006/relationships/image" Target="../media/image176.png"/><Relationship Id="rId9" Type="http://schemas.openxmlformats.org/officeDocument/2006/relationships/image" Target="../media/image85.png"/><Relationship Id="rId14" Type="http://schemas.openxmlformats.org/officeDocument/2006/relationships/image" Target="../media/image184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.bin"/><Relationship Id="rId18" Type="http://schemas.openxmlformats.org/officeDocument/2006/relationships/image" Target="../media/image17.wmf"/><Relationship Id="rId26" Type="http://schemas.openxmlformats.org/officeDocument/2006/relationships/image" Target="../media/image21.wmf"/><Relationship Id="rId3" Type="http://schemas.openxmlformats.org/officeDocument/2006/relationships/oleObject" Target="../embeddings/oleObject6.bin"/><Relationship Id="rId21" Type="http://schemas.openxmlformats.org/officeDocument/2006/relationships/oleObject" Target="../embeddings/oleObject15.bin"/><Relationship Id="rId34" Type="http://schemas.openxmlformats.org/officeDocument/2006/relationships/image" Target="../media/image109.png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4.wmf"/><Relationship Id="rId17" Type="http://schemas.openxmlformats.org/officeDocument/2006/relationships/oleObject" Target="../embeddings/oleObject13.bin"/><Relationship Id="rId25" Type="http://schemas.openxmlformats.org/officeDocument/2006/relationships/oleObject" Target="../embeddings/oleObject17.bin"/><Relationship Id="rId33" Type="http://schemas.openxmlformats.org/officeDocument/2006/relationships/image" Target="../media/image108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6.wmf"/><Relationship Id="rId20" Type="http://schemas.openxmlformats.org/officeDocument/2006/relationships/image" Target="../media/image18.wmf"/><Relationship Id="rId29" Type="http://schemas.openxmlformats.org/officeDocument/2006/relationships/oleObject" Target="../embeddings/oleObject19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0.bin"/><Relationship Id="rId24" Type="http://schemas.openxmlformats.org/officeDocument/2006/relationships/image" Target="../media/image20.wmf"/><Relationship Id="rId32" Type="http://schemas.openxmlformats.org/officeDocument/2006/relationships/image" Target="../media/image24.wmf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23" Type="http://schemas.openxmlformats.org/officeDocument/2006/relationships/oleObject" Target="../embeddings/oleObject16.bin"/><Relationship Id="rId28" Type="http://schemas.openxmlformats.org/officeDocument/2006/relationships/image" Target="../media/image22.wmf"/><Relationship Id="rId36" Type="http://schemas.openxmlformats.org/officeDocument/2006/relationships/image" Target="../media/image1110.png"/><Relationship Id="rId10" Type="http://schemas.openxmlformats.org/officeDocument/2006/relationships/image" Target="../media/image13.wmf"/><Relationship Id="rId19" Type="http://schemas.openxmlformats.org/officeDocument/2006/relationships/oleObject" Target="../embeddings/oleObject14.bin"/><Relationship Id="rId31" Type="http://schemas.openxmlformats.org/officeDocument/2006/relationships/oleObject" Target="../embeddings/oleObject20.bin"/><Relationship Id="rId4" Type="http://schemas.openxmlformats.org/officeDocument/2006/relationships/image" Target="../media/image10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5.wmf"/><Relationship Id="rId22" Type="http://schemas.openxmlformats.org/officeDocument/2006/relationships/image" Target="../media/image19.wmf"/><Relationship Id="rId27" Type="http://schemas.openxmlformats.org/officeDocument/2006/relationships/oleObject" Target="../embeddings/oleObject18.bin"/><Relationship Id="rId30" Type="http://schemas.openxmlformats.org/officeDocument/2006/relationships/image" Target="../media/image23.wmf"/><Relationship Id="rId35" Type="http://schemas.openxmlformats.org/officeDocument/2006/relationships/image" Target="../media/image1100.png"/><Relationship Id="rId8" Type="http://schemas.openxmlformats.org/officeDocument/2006/relationships/image" Target="../media/image1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7" Type="http://schemas.openxmlformats.org/officeDocument/2006/relationships/image" Target="../media/image20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0.png"/><Relationship Id="rId3" Type="http://schemas.openxmlformats.org/officeDocument/2006/relationships/image" Target="../media/image119.png"/><Relationship Id="rId21" Type="http://schemas.openxmlformats.org/officeDocument/2006/relationships/image" Target="../media/image137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0.png"/><Relationship Id="rId25" Type="http://schemas.openxmlformats.org/officeDocument/2006/relationships/image" Target="../media/image141.png"/><Relationship Id="rId2" Type="http://schemas.openxmlformats.org/officeDocument/2006/relationships/image" Target="../media/image118.png"/><Relationship Id="rId16" Type="http://schemas.openxmlformats.org/officeDocument/2006/relationships/image" Target="../media/image1320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40.png"/><Relationship Id="rId5" Type="http://schemas.openxmlformats.org/officeDocument/2006/relationships/image" Target="../media/image121.png"/><Relationship Id="rId15" Type="http://schemas.openxmlformats.org/officeDocument/2006/relationships/image" Target="../media/image1311.png"/><Relationship Id="rId23" Type="http://schemas.openxmlformats.org/officeDocument/2006/relationships/image" Target="../media/image139.png"/><Relationship Id="rId10" Type="http://schemas.openxmlformats.org/officeDocument/2006/relationships/image" Target="../media/image126.png"/><Relationship Id="rId19" Type="http://schemas.openxmlformats.org/officeDocument/2006/relationships/image" Target="../media/image1350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0.png"/><Relationship Id="rId22" Type="http://schemas.openxmlformats.org/officeDocument/2006/relationships/image" Target="../media/image1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0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21" Type="http://schemas.openxmlformats.org/officeDocument/2006/relationships/image" Target="../media/image209.png"/><Relationship Id="rId7" Type="http://schemas.openxmlformats.org/officeDocument/2006/relationships/image" Target="../media/image147.png"/><Relationship Id="rId12" Type="http://schemas.openxmlformats.org/officeDocument/2006/relationships/image" Target="../media/image1520.png"/><Relationship Id="rId17" Type="http://schemas.openxmlformats.org/officeDocument/2006/relationships/image" Target="../media/image206.png"/><Relationship Id="rId2" Type="http://schemas.openxmlformats.org/officeDocument/2006/relationships/image" Target="../media/image142.png"/><Relationship Id="rId16" Type="http://schemas.openxmlformats.org/officeDocument/2006/relationships/image" Target="../media/image205.png"/><Relationship Id="rId20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0.png"/><Relationship Id="rId11" Type="http://schemas.openxmlformats.org/officeDocument/2006/relationships/image" Target="../media/image1510.png"/><Relationship Id="rId24" Type="http://schemas.openxmlformats.org/officeDocument/2006/relationships/image" Target="../media/image310.png"/><Relationship Id="rId5" Type="http://schemas.openxmlformats.org/officeDocument/2006/relationships/image" Target="../media/image1450.png"/><Relationship Id="rId15" Type="http://schemas.openxmlformats.org/officeDocument/2006/relationships/image" Target="../media/image155.png"/><Relationship Id="rId23" Type="http://schemas.openxmlformats.org/officeDocument/2006/relationships/image" Target="../media/image212.png"/><Relationship Id="rId10" Type="http://schemas.openxmlformats.org/officeDocument/2006/relationships/image" Target="../media/image150.png"/><Relationship Id="rId19" Type="http://schemas.openxmlformats.org/officeDocument/2006/relationships/image" Target="../media/image207.png"/><Relationship Id="rId4" Type="http://schemas.openxmlformats.org/officeDocument/2006/relationships/image" Target="../media/image1440.png"/><Relationship Id="rId9" Type="http://schemas.openxmlformats.org/officeDocument/2006/relationships/image" Target="../media/image149.png"/><Relationship Id="rId14" Type="http://schemas.openxmlformats.org/officeDocument/2006/relationships/image" Target="../media/image1540.png"/><Relationship Id="rId22" Type="http://schemas.openxmlformats.org/officeDocument/2006/relationships/image" Target="../media/image2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13" Type="http://schemas.openxmlformats.org/officeDocument/2006/relationships/image" Target="../media/image1760.png"/><Relationship Id="rId18" Type="http://schemas.openxmlformats.org/officeDocument/2006/relationships/image" Target="../media/image33.png"/><Relationship Id="rId26" Type="http://schemas.openxmlformats.org/officeDocument/2006/relationships/oleObject" Target="../embeddings/oleObject24.bin"/><Relationship Id="rId3" Type="http://schemas.openxmlformats.org/officeDocument/2006/relationships/image" Target="../media/image166.png"/><Relationship Id="rId21" Type="http://schemas.openxmlformats.org/officeDocument/2006/relationships/oleObject" Target="../embeddings/oleObject21.bin"/><Relationship Id="rId7" Type="http://schemas.openxmlformats.org/officeDocument/2006/relationships/image" Target="../media/image1700.png"/><Relationship Id="rId12" Type="http://schemas.openxmlformats.org/officeDocument/2006/relationships/image" Target="../media/image1750.png"/><Relationship Id="rId17" Type="http://schemas.openxmlformats.org/officeDocument/2006/relationships/image" Target="../media/image215.png"/><Relationship Id="rId25" Type="http://schemas.openxmlformats.org/officeDocument/2006/relationships/oleObject" Target="../embeddings/oleObject23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790.png"/><Relationship Id="rId20" Type="http://schemas.openxmlformats.org/officeDocument/2006/relationships/image" Target="../media/image1830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90.png"/><Relationship Id="rId11" Type="http://schemas.openxmlformats.org/officeDocument/2006/relationships/image" Target="../media/image174.png"/><Relationship Id="rId24" Type="http://schemas.openxmlformats.org/officeDocument/2006/relationships/image" Target="../media/image33.wmf"/><Relationship Id="rId5" Type="http://schemas.openxmlformats.org/officeDocument/2006/relationships/image" Target="../media/image1680.png"/><Relationship Id="rId15" Type="http://schemas.openxmlformats.org/officeDocument/2006/relationships/image" Target="../media/image1780.png"/><Relationship Id="rId23" Type="http://schemas.openxmlformats.org/officeDocument/2006/relationships/oleObject" Target="../embeddings/oleObject22.bin"/><Relationship Id="rId10" Type="http://schemas.openxmlformats.org/officeDocument/2006/relationships/image" Target="../media/image1730.png"/><Relationship Id="rId19" Type="http://schemas.openxmlformats.org/officeDocument/2006/relationships/image" Target="../media/image1820.png"/><Relationship Id="rId4" Type="http://schemas.openxmlformats.org/officeDocument/2006/relationships/image" Target="../media/image167.png"/><Relationship Id="rId9" Type="http://schemas.openxmlformats.org/officeDocument/2006/relationships/image" Target="../media/image1720.png"/><Relationship Id="rId14" Type="http://schemas.openxmlformats.org/officeDocument/2006/relationships/image" Target="../media/image1770.png"/><Relationship Id="rId22" Type="http://schemas.openxmlformats.org/officeDocument/2006/relationships/image" Target="../media/image32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3.png"/><Relationship Id="rId3" Type="http://schemas.openxmlformats.org/officeDocument/2006/relationships/image" Target="../media/image450.png"/><Relationship Id="rId7" Type="http://schemas.openxmlformats.org/officeDocument/2006/relationships/image" Target="../media/image34.jpg"/><Relationship Id="rId12" Type="http://schemas.openxmlformats.org/officeDocument/2006/relationships/image" Target="../media/image5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491.png"/><Relationship Id="rId1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0.png"/><Relationship Id="rId2" Type="http://schemas.openxmlformats.org/officeDocument/2006/relationships/image" Target="../media/image18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1870.png"/><Relationship Id="rId4" Type="http://schemas.openxmlformats.org/officeDocument/2006/relationships/image" Target="../media/image2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82.png"/><Relationship Id="rId18" Type="http://schemas.openxmlformats.org/officeDocument/2006/relationships/image" Target="../media/image2050.png"/><Relationship Id="rId26" Type="http://schemas.openxmlformats.org/officeDocument/2006/relationships/image" Target="../media/image213.png"/><Relationship Id="rId3" Type="http://schemas.openxmlformats.org/officeDocument/2006/relationships/image" Target="../media/image64.png"/><Relationship Id="rId21" Type="http://schemas.openxmlformats.org/officeDocument/2006/relationships/image" Target="../media/image2080.png"/><Relationship Id="rId7" Type="http://schemas.openxmlformats.org/officeDocument/2006/relationships/image" Target="../media/image194.png"/><Relationship Id="rId12" Type="http://schemas.openxmlformats.org/officeDocument/2006/relationships/image" Target="../media/image81.png"/><Relationship Id="rId17" Type="http://schemas.openxmlformats.org/officeDocument/2006/relationships/image" Target="../media/image2040.png"/><Relationship Id="rId25" Type="http://schemas.openxmlformats.org/officeDocument/2006/relationships/image" Target="../media/image2120.png"/><Relationship Id="rId2" Type="http://schemas.openxmlformats.org/officeDocument/2006/relationships/image" Target="../media/image189.png"/><Relationship Id="rId16" Type="http://schemas.openxmlformats.org/officeDocument/2006/relationships/image" Target="../media/image2030.png"/><Relationship Id="rId20" Type="http://schemas.openxmlformats.org/officeDocument/2006/relationships/image" Target="../media/image20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24" Type="http://schemas.openxmlformats.org/officeDocument/2006/relationships/image" Target="../media/image2110.png"/><Relationship Id="rId5" Type="http://schemas.openxmlformats.org/officeDocument/2006/relationships/image" Target="../media/image192.png"/><Relationship Id="rId15" Type="http://schemas.openxmlformats.org/officeDocument/2006/relationships/image" Target="../media/image202.png"/><Relationship Id="rId23" Type="http://schemas.openxmlformats.org/officeDocument/2006/relationships/image" Target="../media/image210.png"/><Relationship Id="rId28" Type="http://schemas.openxmlformats.org/officeDocument/2006/relationships/image" Target="../media/image2150.png"/><Relationship Id="rId10" Type="http://schemas.openxmlformats.org/officeDocument/2006/relationships/image" Target="../media/image197.png"/><Relationship Id="rId19" Type="http://schemas.openxmlformats.org/officeDocument/2006/relationships/image" Target="../media/image2060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Relationship Id="rId22" Type="http://schemas.openxmlformats.org/officeDocument/2006/relationships/image" Target="../media/image2090.png"/><Relationship Id="rId27" Type="http://schemas.openxmlformats.org/officeDocument/2006/relationships/image" Target="../media/image2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150.png"/><Relationship Id="rId18" Type="http://schemas.openxmlformats.org/officeDocument/2006/relationships/image" Target="../media/image221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14.png"/><Relationship Id="rId17" Type="http://schemas.openxmlformats.org/officeDocument/2006/relationships/image" Target="../media/image220.png"/><Relationship Id="rId2" Type="http://schemas.openxmlformats.org/officeDocument/2006/relationships/image" Target="../media/image2160.png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11" Type="http://schemas.openxmlformats.org/officeDocument/2006/relationships/image" Target="../media/image213.png"/><Relationship Id="rId5" Type="http://schemas.openxmlformats.org/officeDocument/2006/relationships/image" Target="../media/image193.png"/><Relationship Id="rId15" Type="http://schemas.openxmlformats.org/officeDocument/2006/relationships/image" Target="../media/image218.png"/><Relationship Id="rId10" Type="http://schemas.openxmlformats.org/officeDocument/2006/relationships/image" Target="../media/image198.png"/><Relationship Id="rId19" Type="http://schemas.openxmlformats.org/officeDocument/2006/relationships/image" Target="../media/image222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image" Target="../media/image21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49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811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4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3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06.png"/><Relationship Id="rId17" Type="http://schemas.openxmlformats.org/officeDocument/2006/relationships/image" Target="../media/image159.png"/><Relationship Id="rId2" Type="http://schemas.openxmlformats.org/officeDocument/2006/relationships/image" Target="../media/image100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20.png"/><Relationship Id="rId15" Type="http://schemas.openxmlformats.org/officeDocument/2006/relationships/image" Target="../media/image156.png"/><Relationship Id="rId10" Type="http://schemas.openxmlformats.org/officeDocument/2006/relationships/image" Target="../media/image490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163.png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20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5.png"/><Relationship Id="rId11" Type="http://schemas.openxmlformats.org/officeDocument/2006/relationships/image" Target="../media/image188.png"/><Relationship Id="rId5" Type="http://schemas.openxmlformats.org/officeDocument/2006/relationships/image" Target="../media/image164.png"/><Relationship Id="rId10" Type="http://schemas.openxmlformats.org/officeDocument/2006/relationships/image" Target="../media/image36.wmf"/><Relationship Id="rId4" Type="http://schemas.openxmlformats.org/officeDocument/2006/relationships/image" Target="../media/image9.tiff"/><Relationship Id="rId9" Type="http://schemas.openxmlformats.org/officeDocument/2006/relationships/oleObject" Target="../embeddings/oleObject26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162.png"/><Relationship Id="rId3" Type="http://schemas.openxmlformats.org/officeDocument/2006/relationships/image" Target="../media/image224.png"/><Relationship Id="rId12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32.png"/><Relationship Id="rId15" Type="http://schemas.openxmlformats.org/officeDocument/2006/relationships/image" Target="../media/image226.png"/><Relationship Id="rId10" Type="http://schemas.openxmlformats.org/officeDocument/2006/relationships/image" Target="../media/image231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Relationship Id="rId14" Type="http://schemas.openxmlformats.org/officeDocument/2006/relationships/image" Target="../media/image2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227.png"/><Relationship Id="rId7" Type="http://schemas.openxmlformats.org/officeDocument/2006/relationships/image" Target="../media/image6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0.png"/><Relationship Id="rId5" Type="http://schemas.openxmlformats.org/officeDocument/2006/relationships/image" Target="../media/image45.png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6.wmf"/><Relationship Id="rId3" Type="http://schemas.openxmlformats.org/officeDocument/2006/relationships/image" Target="../media/image7.wmf"/><Relationship Id="rId7" Type="http://schemas.openxmlformats.org/officeDocument/2006/relationships/image" Target="../media/image3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15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wmf"/><Relationship Id="rId14" Type="http://schemas.openxmlformats.org/officeDocument/2006/relationships/image" Target="../media/image14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.png"/><Relationship Id="rId7" Type="http://schemas.openxmlformats.org/officeDocument/2006/relationships/image" Target="../media/image1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0.png"/><Relationship Id="rId5" Type="http://schemas.openxmlformats.org/officeDocument/2006/relationships/image" Target="../media/image110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0.png"/><Relationship Id="rId7" Type="http://schemas.openxmlformats.org/officeDocument/2006/relationships/image" Target="../media/image23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1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36.png"/><Relationship Id="rId4" Type="http://schemas.openxmlformats.org/officeDocument/2006/relationships/image" Target="../media/image113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33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41120" y="1122362"/>
            <a:ext cx="9144000" cy="3658643"/>
          </a:xfrm>
        </p:spPr>
        <p:txBody>
          <a:bodyPr>
            <a:noAutofit/>
          </a:bodyPr>
          <a:lstStyle/>
          <a:p>
            <a:r>
              <a:rPr lang="zh-CN" altLang="en-US" sz="11500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第十三章</a:t>
            </a:r>
            <a:r>
              <a:rPr lang="en-US" altLang="zh-CN" sz="11500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/>
            </a:r>
            <a:br>
              <a:rPr lang="en-US" altLang="zh-CN" sz="11500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r>
              <a:rPr lang="zh-CN" altLang="en-US" sz="11500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波动光学</a:t>
            </a:r>
          </a:p>
        </p:txBody>
      </p:sp>
    </p:spTree>
    <p:extLst>
      <p:ext uri="{BB962C8B-B14F-4D97-AF65-F5344CB8AC3E}">
        <p14:creationId xmlns:p14="http://schemas.microsoft.com/office/powerpoint/2010/main" val="20312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55996" y="327066"/>
                <a:ext cx="1881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𝑰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𝑰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327066"/>
                <a:ext cx="1881477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8442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747335" y="895479"/>
                <a:ext cx="6045629" cy="92615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=2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func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=4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cos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mr-IN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mr-IN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335" y="895479"/>
                <a:ext cx="6045629" cy="92615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55995" y="108045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相干叠加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62520" y="3270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非相干叠加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282601" y="385011"/>
                <a:ext cx="1354665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=2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601" y="385011"/>
                <a:ext cx="1354665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5611" y="2715944"/>
            <a:ext cx="4988034" cy="1920240"/>
          </a:xfrm>
          <a:prstGeom prst="rect">
            <a:avLst/>
          </a:prstGeom>
        </p:spPr>
      </p:pic>
      <p:cxnSp>
        <p:nvCxnSpPr>
          <p:cNvPr id="10" name="直线箭头连接符 9"/>
          <p:cNvCxnSpPr/>
          <p:nvPr/>
        </p:nvCxnSpPr>
        <p:spPr>
          <a:xfrm flipV="1">
            <a:off x="5376853" y="4593980"/>
            <a:ext cx="57536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H="1" flipV="1">
            <a:off x="8225560" y="2161828"/>
            <a:ext cx="1" cy="2446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0537404" y="4636184"/>
                <a:ext cx="563937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404" y="4636184"/>
                <a:ext cx="563937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070813" y="4616393"/>
                <a:ext cx="296555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813" y="4616393"/>
                <a:ext cx="296555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300216" y="2147358"/>
                <a:ext cx="245452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216" y="2147358"/>
                <a:ext cx="245452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7601722" y="2398271"/>
                <a:ext cx="64325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𝟒</m:t>
                      </m:r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722" y="2398271"/>
                <a:ext cx="643253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1010187" y="3410985"/>
                <a:ext cx="64325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</a:rPr>
                        <m:t>𝟐</m:t>
                      </m:r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0187" y="3410985"/>
                <a:ext cx="643253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连接符 19"/>
          <p:cNvCxnSpPr/>
          <p:nvPr/>
        </p:nvCxnSpPr>
        <p:spPr>
          <a:xfrm>
            <a:off x="5581832" y="3661996"/>
            <a:ext cx="5400000" cy="0"/>
          </a:xfrm>
          <a:prstGeom prst="line">
            <a:avLst/>
          </a:prstGeom>
          <a:ln w="38100">
            <a:solidFill>
              <a:srgbClr val="CC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55995" y="246331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暗纹的光强为零。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55996" y="3176266"/>
                <a:ext cx="1881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𝑰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𝑰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3176266"/>
                <a:ext cx="1881477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8442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455995" y="3867914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可定义衬比度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对比度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312327" y="4595592"/>
                <a:ext cx="2870016" cy="100514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𝑉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3200" b="0" i="0" smtClean="0">
                                  <a:latin typeface="Cambria Math" charset="0"/>
                                </a:rPr>
                                <m:t>max</m:t>
                              </m:r>
                            </m:sub>
                          </m:s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3200">
                                  <a:latin typeface="Cambria Math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3200" b="0" i="0" smtClean="0">
                                  <a:latin typeface="Cambria Math" charset="0"/>
                                </a:rPr>
                                <m:t>in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3200">
                                  <a:latin typeface="Cambria Math" charset="0"/>
                                </a:rPr>
                                <m:t>max</m:t>
                              </m:r>
                            </m:sub>
                          </m:s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3200">
                                  <a:latin typeface="Cambria Math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327" y="4595592"/>
                <a:ext cx="2870016" cy="10051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1645903" y="5800354"/>
                <a:ext cx="1908536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0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𝑉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03" y="5800354"/>
                <a:ext cx="1908536" cy="4924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/>
          <p:nvPr/>
        </p:nvSpPr>
        <p:spPr>
          <a:xfrm>
            <a:off x="4803816" y="5308351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衬比度越大，干涉条</a:t>
            </a:r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纹越清晰。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55994" y="180122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明纹的光强：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3233438" y="1839581"/>
                <a:ext cx="1940596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3200" i="1" smtClean="0">
                              <a:latin typeface="Cambria Math" charset="0"/>
                            </a:rPr>
                            <m:t>max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=4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438" y="1839581"/>
                <a:ext cx="1940596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519130" y="4616393"/>
                <a:ext cx="2743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130" y="4616393"/>
                <a:ext cx="274306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9144279" y="4622336"/>
                <a:ext cx="4442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3</m:t>
                      </m:r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279" y="4622336"/>
                <a:ext cx="444224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13699" r="-6849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9939618" y="4631856"/>
                <a:ext cx="4442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5</m:t>
                      </m:r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618" y="4631856"/>
                <a:ext cx="444224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15278" r="-6944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5948643" y="4612802"/>
                <a:ext cx="673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−5</m:t>
                      </m:r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643" y="4612802"/>
                <a:ext cx="673454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1818" r="-4545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6729403" y="4636844"/>
                <a:ext cx="673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−3</m:t>
                      </m:r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03" y="4636844"/>
                <a:ext cx="673454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1818" r="-4545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7524747" y="4646364"/>
                <a:ext cx="503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7" y="4646364"/>
                <a:ext cx="503536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1205" r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0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14" grpId="0"/>
      <p:bldP spid="15" grpId="0"/>
      <p:bldP spid="16" grpId="0"/>
      <p:bldP spid="17" grpId="0"/>
      <p:bldP spid="18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2" grpId="0"/>
      <p:bldP spid="30" grpId="0"/>
      <p:bldP spid="31" grpId="0"/>
      <p:bldP spid="32" grpId="0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6" y="32706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光波的相干条件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311399" y="1460481"/>
                <a:ext cx="8276753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99" y="1460481"/>
                <a:ext cx="8276753" cy="92519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55996" y="91184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两列光波的相位差稳定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55995" y="2641923"/>
                <a:ext cx="64885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①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𝝎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𝝎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，两列光的频率相等；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5" y="2641923"/>
                <a:ext cx="6488508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2444" t="-16667" r="-1692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55994" y="3480145"/>
                <a:ext cx="92386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②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𝝋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𝟐𝟎</m:t>
                        </m:r>
                      </m:sub>
                    </m:sSub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−</m:t>
                    </m:r>
                    <m:sSub>
                      <m:sSubPr>
                        <m:ctrlPr>
                          <a:rPr lang="en-US" altLang="zh-CN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𝝋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𝟏𝟎</m:t>
                        </m:r>
                      </m:sub>
                    </m:sSub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</m:oMath>
                </a14:m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常量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，两列光的初始相位差恒定；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4" y="3480145"/>
                <a:ext cx="9238683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1716" t="-16667" r="-924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455994" y="4357308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与相位差无关的条件：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两列光的电场方向相同。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5994" y="5234913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问题：如何得到两束相干的光波？</a:t>
            </a:r>
          </a:p>
        </p:txBody>
      </p:sp>
    </p:spTree>
    <p:extLst>
      <p:ext uri="{BB962C8B-B14F-4D97-AF65-F5344CB8AC3E}">
        <p14:creationId xmlns:p14="http://schemas.microsoft.com/office/powerpoint/2010/main" val="215864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1928" y="354417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三 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光源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1928" y="939192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原子和分子的能级是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量子化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的。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41928" y="1523967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能级间的跃迁辐射出光：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自发辐射</a:t>
            </a:r>
          </a:p>
        </p:txBody>
      </p:sp>
      <p:cxnSp>
        <p:nvCxnSpPr>
          <p:cNvPr id="5" name="直线连接符 4"/>
          <p:cNvCxnSpPr/>
          <p:nvPr/>
        </p:nvCxnSpPr>
        <p:spPr>
          <a:xfrm>
            <a:off x="1336430" y="2475914"/>
            <a:ext cx="1800000" cy="0"/>
          </a:xfrm>
          <a:prstGeom prst="line">
            <a:avLst/>
          </a:prstGeom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1336430" y="3458309"/>
            <a:ext cx="1800000" cy="0"/>
          </a:xfrm>
          <a:prstGeom prst="line">
            <a:avLst/>
          </a:prstGeom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24217" y="2291248"/>
                <a:ext cx="434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17" y="2291248"/>
                <a:ext cx="434350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4085" r="-5634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31740" y="3245507"/>
                <a:ext cx="434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40" y="3245507"/>
                <a:ext cx="434350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3889" r="-4167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椭圆 16"/>
          <p:cNvSpPr/>
          <p:nvPr/>
        </p:nvSpPr>
        <p:spPr>
          <a:xfrm>
            <a:off x="2076702" y="2356157"/>
            <a:ext cx="216000" cy="216000"/>
          </a:xfrm>
          <a:prstGeom prst="ellipse">
            <a:avLst/>
          </a:prstGeom>
          <a:solidFill>
            <a:schemeClr val="accent2"/>
          </a:solidFill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076702" y="3350309"/>
            <a:ext cx="216000" cy="216000"/>
          </a:xfrm>
          <a:prstGeom prst="ellipse">
            <a:avLst/>
          </a:prstGeom>
          <a:solidFill>
            <a:schemeClr val="accent2"/>
          </a:solidFill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/>
          <p:cNvCxnSpPr/>
          <p:nvPr/>
        </p:nvCxnSpPr>
        <p:spPr>
          <a:xfrm>
            <a:off x="2184482" y="2618376"/>
            <a:ext cx="0" cy="689729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形状 22"/>
          <p:cNvSpPr/>
          <p:nvPr/>
        </p:nvSpPr>
        <p:spPr>
          <a:xfrm>
            <a:off x="2307101" y="2813538"/>
            <a:ext cx="1400034" cy="253219"/>
          </a:xfrm>
          <a:custGeom>
            <a:avLst/>
            <a:gdLst>
              <a:gd name="connsiteX0" fmla="*/ 0 w 1400034"/>
              <a:gd name="connsiteY0" fmla="*/ 98474 h 253219"/>
              <a:gd name="connsiteX1" fmla="*/ 56271 w 1400034"/>
              <a:gd name="connsiteY1" fmla="*/ 112542 h 253219"/>
              <a:gd name="connsiteX2" fmla="*/ 126610 w 1400034"/>
              <a:gd name="connsiteY2" fmla="*/ 168813 h 253219"/>
              <a:gd name="connsiteX3" fmla="*/ 140677 w 1400034"/>
              <a:gd name="connsiteY3" fmla="*/ 211016 h 253219"/>
              <a:gd name="connsiteX4" fmla="*/ 211016 w 1400034"/>
              <a:gd name="connsiteY4" fmla="*/ 253219 h 253219"/>
              <a:gd name="connsiteX5" fmla="*/ 253219 w 1400034"/>
              <a:gd name="connsiteY5" fmla="*/ 239151 h 253219"/>
              <a:gd name="connsiteX6" fmla="*/ 281354 w 1400034"/>
              <a:gd name="connsiteY6" fmla="*/ 196948 h 253219"/>
              <a:gd name="connsiteX7" fmla="*/ 323557 w 1400034"/>
              <a:gd name="connsiteY7" fmla="*/ 70339 h 253219"/>
              <a:gd name="connsiteX8" fmla="*/ 337625 w 1400034"/>
              <a:gd name="connsiteY8" fmla="*/ 28136 h 253219"/>
              <a:gd name="connsiteX9" fmla="*/ 365760 w 1400034"/>
              <a:gd name="connsiteY9" fmla="*/ 0 h 253219"/>
              <a:gd name="connsiteX10" fmla="*/ 422031 w 1400034"/>
              <a:gd name="connsiteY10" fmla="*/ 14068 h 253219"/>
              <a:gd name="connsiteX11" fmla="*/ 436099 w 1400034"/>
              <a:gd name="connsiteY11" fmla="*/ 56271 h 253219"/>
              <a:gd name="connsiteX12" fmla="*/ 492370 w 1400034"/>
              <a:gd name="connsiteY12" fmla="*/ 112542 h 253219"/>
              <a:gd name="connsiteX13" fmla="*/ 562708 w 1400034"/>
              <a:gd name="connsiteY13" fmla="*/ 182880 h 253219"/>
              <a:gd name="connsiteX14" fmla="*/ 633047 w 1400034"/>
              <a:gd name="connsiteY14" fmla="*/ 225084 h 253219"/>
              <a:gd name="connsiteX15" fmla="*/ 675250 w 1400034"/>
              <a:gd name="connsiteY15" fmla="*/ 211016 h 253219"/>
              <a:gd name="connsiteX16" fmla="*/ 703385 w 1400034"/>
              <a:gd name="connsiteY16" fmla="*/ 126610 h 253219"/>
              <a:gd name="connsiteX17" fmla="*/ 717453 w 1400034"/>
              <a:gd name="connsiteY17" fmla="*/ 84407 h 253219"/>
              <a:gd name="connsiteX18" fmla="*/ 731520 w 1400034"/>
              <a:gd name="connsiteY18" fmla="*/ 42204 h 253219"/>
              <a:gd name="connsiteX19" fmla="*/ 801859 w 1400034"/>
              <a:gd name="connsiteY19" fmla="*/ 0 h 253219"/>
              <a:gd name="connsiteX20" fmla="*/ 844062 w 1400034"/>
              <a:gd name="connsiteY20" fmla="*/ 84407 h 253219"/>
              <a:gd name="connsiteX21" fmla="*/ 914400 w 1400034"/>
              <a:gd name="connsiteY21" fmla="*/ 211016 h 253219"/>
              <a:gd name="connsiteX22" fmla="*/ 956603 w 1400034"/>
              <a:gd name="connsiteY22" fmla="*/ 225084 h 253219"/>
              <a:gd name="connsiteX23" fmla="*/ 1041010 w 1400034"/>
              <a:gd name="connsiteY23" fmla="*/ 211016 h 253219"/>
              <a:gd name="connsiteX24" fmla="*/ 1097280 w 1400034"/>
              <a:gd name="connsiteY24" fmla="*/ 98474 h 253219"/>
              <a:gd name="connsiteX25" fmla="*/ 1252025 w 1400034"/>
              <a:gd name="connsiteY25" fmla="*/ 84407 h 253219"/>
              <a:gd name="connsiteX26" fmla="*/ 1378634 w 1400034"/>
              <a:gd name="connsiteY26" fmla="*/ 84407 h 25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00034" h="253219">
                <a:moveTo>
                  <a:pt x="0" y="98474"/>
                </a:moveTo>
                <a:cubicBezTo>
                  <a:pt x="18757" y="103163"/>
                  <a:pt x="38500" y="104926"/>
                  <a:pt x="56271" y="112542"/>
                </a:cubicBezTo>
                <a:cubicBezTo>
                  <a:pt x="87328" y="125852"/>
                  <a:pt x="103920" y="146123"/>
                  <a:pt x="126610" y="168813"/>
                </a:cubicBezTo>
                <a:cubicBezTo>
                  <a:pt x="131299" y="182881"/>
                  <a:pt x="133048" y="198301"/>
                  <a:pt x="140677" y="211016"/>
                </a:cubicBezTo>
                <a:cubicBezTo>
                  <a:pt x="159987" y="243199"/>
                  <a:pt x="177822" y="242154"/>
                  <a:pt x="211016" y="253219"/>
                </a:cubicBezTo>
                <a:cubicBezTo>
                  <a:pt x="225084" y="248530"/>
                  <a:pt x="241640" y="248414"/>
                  <a:pt x="253219" y="239151"/>
                </a:cubicBezTo>
                <a:cubicBezTo>
                  <a:pt x="266421" y="228589"/>
                  <a:pt x="274487" y="212398"/>
                  <a:pt x="281354" y="196948"/>
                </a:cubicBezTo>
                <a:cubicBezTo>
                  <a:pt x="281365" y="196923"/>
                  <a:pt x="316519" y="91454"/>
                  <a:pt x="323557" y="70339"/>
                </a:cubicBezTo>
                <a:cubicBezTo>
                  <a:pt x="328246" y="56271"/>
                  <a:pt x="327140" y="38622"/>
                  <a:pt x="337625" y="28136"/>
                </a:cubicBezTo>
                <a:lnTo>
                  <a:pt x="365760" y="0"/>
                </a:lnTo>
                <a:cubicBezTo>
                  <a:pt x="384517" y="4689"/>
                  <a:pt x="406933" y="1990"/>
                  <a:pt x="422031" y="14068"/>
                </a:cubicBezTo>
                <a:cubicBezTo>
                  <a:pt x="433610" y="23331"/>
                  <a:pt x="427480" y="44204"/>
                  <a:pt x="436099" y="56271"/>
                </a:cubicBezTo>
                <a:cubicBezTo>
                  <a:pt x="451517" y="77856"/>
                  <a:pt x="477656" y="90471"/>
                  <a:pt x="492370" y="112542"/>
                </a:cubicBezTo>
                <a:cubicBezTo>
                  <a:pt x="540603" y="184892"/>
                  <a:pt x="495718" y="129287"/>
                  <a:pt x="562708" y="182880"/>
                </a:cubicBezTo>
                <a:cubicBezTo>
                  <a:pt x="617882" y="227020"/>
                  <a:pt x="559753" y="200653"/>
                  <a:pt x="633047" y="225084"/>
                </a:cubicBezTo>
                <a:cubicBezTo>
                  <a:pt x="647115" y="220395"/>
                  <a:pt x="666631" y="223083"/>
                  <a:pt x="675250" y="211016"/>
                </a:cubicBezTo>
                <a:cubicBezTo>
                  <a:pt x="692488" y="186883"/>
                  <a:pt x="694007" y="154745"/>
                  <a:pt x="703385" y="126610"/>
                </a:cubicBezTo>
                <a:lnTo>
                  <a:pt x="717453" y="84407"/>
                </a:lnTo>
                <a:cubicBezTo>
                  <a:pt x="722142" y="70339"/>
                  <a:pt x="721035" y="52689"/>
                  <a:pt x="731520" y="42204"/>
                </a:cubicBezTo>
                <a:cubicBezTo>
                  <a:pt x="770141" y="3583"/>
                  <a:pt x="747073" y="18262"/>
                  <a:pt x="801859" y="0"/>
                </a:cubicBezTo>
                <a:cubicBezTo>
                  <a:pt x="837219" y="106079"/>
                  <a:pt x="789522" y="-24673"/>
                  <a:pt x="844062" y="84407"/>
                </a:cubicBezTo>
                <a:cubicBezTo>
                  <a:pt x="863880" y="124044"/>
                  <a:pt x="861176" y="193274"/>
                  <a:pt x="914400" y="211016"/>
                </a:cubicBezTo>
                <a:lnTo>
                  <a:pt x="956603" y="225084"/>
                </a:lnTo>
                <a:cubicBezTo>
                  <a:pt x="984739" y="220395"/>
                  <a:pt x="1019544" y="229799"/>
                  <a:pt x="1041010" y="211016"/>
                </a:cubicBezTo>
                <a:cubicBezTo>
                  <a:pt x="1048866" y="204142"/>
                  <a:pt x="1059120" y="107280"/>
                  <a:pt x="1097280" y="98474"/>
                </a:cubicBezTo>
                <a:cubicBezTo>
                  <a:pt x="1147748" y="86828"/>
                  <a:pt x="1200443" y="89096"/>
                  <a:pt x="1252025" y="84407"/>
                </a:cubicBezTo>
                <a:cubicBezTo>
                  <a:pt x="1399301" y="99134"/>
                  <a:pt x="1426026" y="131796"/>
                  <a:pt x="1378634" y="84407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3815465" y="2572157"/>
                <a:ext cx="172470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𝝂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kumimoji="1"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kumimoji="1" lang="en-US" altLang="zh-CN" sz="2400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𝒉</m:t>
                          </m:r>
                        </m:den>
                      </m:f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465" y="2572157"/>
                <a:ext cx="1724703" cy="6914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7318684" y="492056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自发辐射持续时间：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7955986" y="1131689"/>
                <a:ext cx="2176686" cy="50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𝒕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sSup>
                        <m:sSupPr>
                          <m:ctrlP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𝟏𝟎</m:t>
                          </m:r>
                        </m:e>
                        <m:sup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𝟖</m:t>
                          </m:r>
                        </m:sup>
                      </m:sSup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986" y="1131689"/>
                <a:ext cx="2176686" cy="5035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94666" y="2084034"/>
            <a:ext cx="3959736" cy="1105372"/>
          </a:xfrm>
          <a:prstGeom prst="rect">
            <a:avLst/>
          </a:prstGeom>
        </p:spPr>
      </p:pic>
      <p:cxnSp>
        <p:nvCxnSpPr>
          <p:cNvPr id="28" name="直线箭头连接符 27"/>
          <p:cNvCxnSpPr/>
          <p:nvPr/>
        </p:nvCxnSpPr>
        <p:spPr>
          <a:xfrm>
            <a:off x="8088689" y="1903731"/>
            <a:ext cx="1058138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9189031" y="1677332"/>
                <a:ext cx="2404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𝒄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031" y="1677332"/>
                <a:ext cx="240450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5000" r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线连接符 31"/>
          <p:cNvCxnSpPr/>
          <p:nvPr/>
        </p:nvCxnSpPr>
        <p:spPr>
          <a:xfrm>
            <a:off x="7094666" y="2196574"/>
            <a:ext cx="0" cy="144000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>
            <a:off x="11054402" y="2191436"/>
            <a:ext cx="0" cy="144000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>
            <a:off x="7094666" y="3432511"/>
            <a:ext cx="3959736" cy="0"/>
          </a:xfrm>
          <a:prstGeom prst="straightConnector1">
            <a:avLst/>
          </a:prstGeom>
          <a:ln w="38100">
            <a:solidFill>
              <a:srgbClr val="00762E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8416918" y="3217067"/>
                <a:ext cx="1315232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kumimoji="1" lang="en-US" altLang="zh-CN" sz="28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𝒄</m:t>
                      </m:r>
                      <m:r>
                        <a:rPr kumimoji="1" lang="en-US" altLang="zh-CN" sz="28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762E"/>
                  </a:solidFill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918" y="3217067"/>
                <a:ext cx="1315232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椭圆 37"/>
          <p:cNvSpPr/>
          <p:nvPr/>
        </p:nvSpPr>
        <p:spPr>
          <a:xfrm>
            <a:off x="880489" y="4044704"/>
            <a:ext cx="792000" cy="792000"/>
          </a:xfrm>
          <a:prstGeom prst="ellipse">
            <a:avLst/>
          </a:prstGeom>
          <a:solidFill>
            <a:schemeClr val="accent4"/>
          </a:solidFill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任意形状 38"/>
          <p:cNvSpPr/>
          <p:nvPr/>
        </p:nvSpPr>
        <p:spPr>
          <a:xfrm>
            <a:off x="1781574" y="4172966"/>
            <a:ext cx="931420" cy="161055"/>
          </a:xfrm>
          <a:custGeom>
            <a:avLst/>
            <a:gdLst>
              <a:gd name="connsiteX0" fmla="*/ 0 w 1400034"/>
              <a:gd name="connsiteY0" fmla="*/ 98474 h 253219"/>
              <a:gd name="connsiteX1" fmla="*/ 56271 w 1400034"/>
              <a:gd name="connsiteY1" fmla="*/ 112542 h 253219"/>
              <a:gd name="connsiteX2" fmla="*/ 126610 w 1400034"/>
              <a:gd name="connsiteY2" fmla="*/ 168813 h 253219"/>
              <a:gd name="connsiteX3" fmla="*/ 140677 w 1400034"/>
              <a:gd name="connsiteY3" fmla="*/ 211016 h 253219"/>
              <a:gd name="connsiteX4" fmla="*/ 211016 w 1400034"/>
              <a:gd name="connsiteY4" fmla="*/ 253219 h 253219"/>
              <a:gd name="connsiteX5" fmla="*/ 253219 w 1400034"/>
              <a:gd name="connsiteY5" fmla="*/ 239151 h 253219"/>
              <a:gd name="connsiteX6" fmla="*/ 281354 w 1400034"/>
              <a:gd name="connsiteY6" fmla="*/ 196948 h 253219"/>
              <a:gd name="connsiteX7" fmla="*/ 323557 w 1400034"/>
              <a:gd name="connsiteY7" fmla="*/ 70339 h 253219"/>
              <a:gd name="connsiteX8" fmla="*/ 337625 w 1400034"/>
              <a:gd name="connsiteY8" fmla="*/ 28136 h 253219"/>
              <a:gd name="connsiteX9" fmla="*/ 365760 w 1400034"/>
              <a:gd name="connsiteY9" fmla="*/ 0 h 253219"/>
              <a:gd name="connsiteX10" fmla="*/ 422031 w 1400034"/>
              <a:gd name="connsiteY10" fmla="*/ 14068 h 253219"/>
              <a:gd name="connsiteX11" fmla="*/ 436099 w 1400034"/>
              <a:gd name="connsiteY11" fmla="*/ 56271 h 253219"/>
              <a:gd name="connsiteX12" fmla="*/ 492370 w 1400034"/>
              <a:gd name="connsiteY12" fmla="*/ 112542 h 253219"/>
              <a:gd name="connsiteX13" fmla="*/ 562708 w 1400034"/>
              <a:gd name="connsiteY13" fmla="*/ 182880 h 253219"/>
              <a:gd name="connsiteX14" fmla="*/ 633047 w 1400034"/>
              <a:gd name="connsiteY14" fmla="*/ 225084 h 253219"/>
              <a:gd name="connsiteX15" fmla="*/ 675250 w 1400034"/>
              <a:gd name="connsiteY15" fmla="*/ 211016 h 253219"/>
              <a:gd name="connsiteX16" fmla="*/ 703385 w 1400034"/>
              <a:gd name="connsiteY16" fmla="*/ 126610 h 253219"/>
              <a:gd name="connsiteX17" fmla="*/ 717453 w 1400034"/>
              <a:gd name="connsiteY17" fmla="*/ 84407 h 253219"/>
              <a:gd name="connsiteX18" fmla="*/ 731520 w 1400034"/>
              <a:gd name="connsiteY18" fmla="*/ 42204 h 253219"/>
              <a:gd name="connsiteX19" fmla="*/ 801859 w 1400034"/>
              <a:gd name="connsiteY19" fmla="*/ 0 h 253219"/>
              <a:gd name="connsiteX20" fmla="*/ 844062 w 1400034"/>
              <a:gd name="connsiteY20" fmla="*/ 84407 h 253219"/>
              <a:gd name="connsiteX21" fmla="*/ 914400 w 1400034"/>
              <a:gd name="connsiteY21" fmla="*/ 211016 h 253219"/>
              <a:gd name="connsiteX22" fmla="*/ 956603 w 1400034"/>
              <a:gd name="connsiteY22" fmla="*/ 225084 h 253219"/>
              <a:gd name="connsiteX23" fmla="*/ 1041010 w 1400034"/>
              <a:gd name="connsiteY23" fmla="*/ 211016 h 253219"/>
              <a:gd name="connsiteX24" fmla="*/ 1097280 w 1400034"/>
              <a:gd name="connsiteY24" fmla="*/ 98474 h 253219"/>
              <a:gd name="connsiteX25" fmla="*/ 1252025 w 1400034"/>
              <a:gd name="connsiteY25" fmla="*/ 84407 h 253219"/>
              <a:gd name="connsiteX26" fmla="*/ 1378634 w 1400034"/>
              <a:gd name="connsiteY26" fmla="*/ 84407 h 25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00034" h="253219">
                <a:moveTo>
                  <a:pt x="0" y="98474"/>
                </a:moveTo>
                <a:cubicBezTo>
                  <a:pt x="18757" y="103163"/>
                  <a:pt x="38500" y="104926"/>
                  <a:pt x="56271" y="112542"/>
                </a:cubicBezTo>
                <a:cubicBezTo>
                  <a:pt x="87328" y="125852"/>
                  <a:pt x="103920" y="146123"/>
                  <a:pt x="126610" y="168813"/>
                </a:cubicBezTo>
                <a:cubicBezTo>
                  <a:pt x="131299" y="182881"/>
                  <a:pt x="133048" y="198301"/>
                  <a:pt x="140677" y="211016"/>
                </a:cubicBezTo>
                <a:cubicBezTo>
                  <a:pt x="159987" y="243199"/>
                  <a:pt x="177822" y="242154"/>
                  <a:pt x="211016" y="253219"/>
                </a:cubicBezTo>
                <a:cubicBezTo>
                  <a:pt x="225084" y="248530"/>
                  <a:pt x="241640" y="248414"/>
                  <a:pt x="253219" y="239151"/>
                </a:cubicBezTo>
                <a:cubicBezTo>
                  <a:pt x="266421" y="228589"/>
                  <a:pt x="274487" y="212398"/>
                  <a:pt x="281354" y="196948"/>
                </a:cubicBezTo>
                <a:cubicBezTo>
                  <a:pt x="281365" y="196923"/>
                  <a:pt x="316519" y="91454"/>
                  <a:pt x="323557" y="70339"/>
                </a:cubicBezTo>
                <a:cubicBezTo>
                  <a:pt x="328246" y="56271"/>
                  <a:pt x="327140" y="38622"/>
                  <a:pt x="337625" y="28136"/>
                </a:cubicBezTo>
                <a:lnTo>
                  <a:pt x="365760" y="0"/>
                </a:lnTo>
                <a:cubicBezTo>
                  <a:pt x="384517" y="4689"/>
                  <a:pt x="406933" y="1990"/>
                  <a:pt x="422031" y="14068"/>
                </a:cubicBezTo>
                <a:cubicBezTo>
                  <a:pt x="433610" y="23331"/>
                  <a:pt x="427480" y="44204"/>
                  <a:pt x="436099" y="56271"/>
                </a:cubicBezTo>
                <a:cubicBezTo>
                  <a:pt x="451517" y="77856"/>
                  <a:pt x="477656" y="90471"/>
                  <a:pt x="492370" y="112542"/>
                </a:cubicBezTo>
                <a:cubicBezTo>
                  <a:pt x="540603" y="184892"/>
                  <a:pt x="495718" y="129287"/>
                  <a:pt x="562708" y="182880"/>
                </a:cubicBezTo>
                <a:cubicBezTo>
                  <a:pt x="617882" y="227020"/>
                  <a:pt x="559753" y="200653"/>
                  <a:pt x="633047" y="225084"/>
                </a:cubicBezTo>
                <a:cubicBezTo>
                  <a:pt x="647115" y="220395"/>
                  <a:pt x="666631" y="223083"/>
                  <a:pt x="675250" y="211016"/>
                </a:cubicBezTo>
                <a:cubicBezTo>
                  <a:pt x="692488" y="186883"/>
                  <a:pt x="694007" y="154745"/>
                  <a:pt x="703385" y="126610"/>
                </a:cubicBezTo>
                <a:lnTo>
                  <a:pt x="717453" y="84407"/>
                </a:lnTo>
                <a:cubicBezTo>
                  <a:pt x="722142" y="70339"/>
                  <a:pt x="721035" y="52689"/>
                  <a:pt x="731520" y="42204"/>
                </a:cubicBezTo>
                <a:cubicBezTo>
                  <a:pt x="770141" y="3583"/>
                  <a:pt x="747073" y="18262"/>
                  <a:pt x="801859" y="0"/>
                </a:cubicBezTo>
                <a:cubicBezTo>
                  <a:pt x="837219" y="106079"/>
                  <a:pt x="789522" y="-24673"/>
                  <a:pt x="844062" y="84407"/>
                </a:cubicBezTo>
                <a:cubicBezTo>
                  <a:pt x="863880" y="124044"/>
                  <a:pt x="861176" y="193274"/>
                  <a:pt x="914400" y="211016"/>
                </a:cubicBezTo>
                <a:lnTo>
                  <a:pt x="956603" y="225084"/>
                </a:lnTo>
                <a:cubicBezTo>
                  <a:pt x="984739" y="220395"/>
                  <a:pt x="1019544" y="229799"/>
                  <a:pt x="1041010" y="211016"/>
                </a:cubicBezTo>
                <a:cubicBezTo>
                  <a:pt x="1048866" y="204142"/>
                  <a:pt x="1059120" y="107280"/>
                  <a:pt x="1097280" y="98474"/>
                </a:cubicBezTo>
                <a:cubicBezTo>
                  <a:pt x="1147748" y="86828"/>
                  <a:pt x="1200443" y="89096"/>
                  <a:pt x="1252025" y="84407"/>
                </a:cubicBezTo>
                <a:cubicBezTo>
                  <a:pt x="1399301" y="99134"/>
                  <a:pt x="1426026" y="131796"/>
                  <a:pt x="1378634" y="84407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任意形状 39"/>
          <p:cNvSpPr/>
          <p:nvPr/>
        </p:nvSpPr>
        <p:spPr>
          <a:xfrm>
            <a:off x="1781574" y="4558084"/>
            <a:ext cx="931420" cy="161055"/>
          </a:xfrm>
          <a:custGeom>
            <a:avLst/>
            <a:gdLst>
              <a:gd name="connsiteX0" fmla="*/ 0 w 1400034"/>
              <a:gd name="connsiteY0" fmla="*/ 98474 h 253219"/>
              <a:gd name="connsiteX1" fmla="*/ 56271 w 1400034"/>
              <a:gd name="connsiteY1" fmla="*/ 112542 h 253219"/>
              <a:gd name="connsiteX2" fmla="*/ 126610 w 1400034"/>
              <a:gd name="connsiteY2" fmla="*/ 168813 h 253219"/>
              <a:gd name="connsiteX3" fmla="*/ 140677 w 1400034"/>
              <a:gd name="connsiteY3" fmla="*/ 211016 h 253219"/>
              <a:gd name="connsiteX4" fmla="*/ 211016 w 1400034"/>
              <a:gd name="connsiteY4" fmla="*/ 253219 h 253219"/>
              <a:gd name="connsiteX5" fmla="*/ 253219 w 1400034"/>
              <a:gd name="connsiteY5" fmla="*/ 239151 h 253219"/>
              <a:gd name="connsiteX6" fmla="*/ 281354 w 1400034"/>
              <a:gd name="connsiteY6" fmla="*/ 196948 h 253219"/>
              <a:gd name="connsiteX7" fmla="*/ 323557 w 1400034"/>
              <a:gd name="connsiteY7" fmla="*/ 70339 h 253219"/>
              <a:gd name="connsiteX8" fmla="*/ 337625 w 1400034"/>
              <a:gd name="connsiteY8" fmla="*/ 28136 h 253219"/>
              <a:gd name="connsiteX9" fmla="*/ 365760 w 1400034"/>
              <a:gd name="connsiteY9" fmla="*/ 0 h 253219"/>
              <a:gd name="connsiteX10" fmla="*/ 422031 w 1400034"/>
              <a:gd name="connsiteY10" fmla="*/ 14068 h 253219"/>
              <a:gd name="connsiteX11" fmla="*/ 436099 w 1400034"/>
              <a:gd name="connsiteY11" fmla="*/ 56271 h 253219"/>
              <a:gd name="connsiteX12" fmla="*/ 492370 w 1400034"/>
              <a:gd name="connsiteY12" fmla="*/ 112542 h 253219"/>
              <a:gd name="connsiteX13" fmla="*/ 562708 w 1400034"/>
              <a:gd name="connsiteY13" fmla="*/ 182880 h 253219"/>
              <a:gd name="connsiteX14" fmla="*/ 633047 w 1400034"/>
              <a:gd name="connsiteY14" fmla="*/ 225084 h 253219"/>
              <a:gd name="connsiteX15" fmla="*/ 675250 w 1400034"/>
              <a:gd name="connsiteY15" fmla="*/ 211016 h 253219"/>
              <a:gd name="connsiteX16" fmla="*/ 703385 w 1400034"/>
              <a:gd name="connsiteY16" fmla="*/ 126610 h 253219"/>
              <a:gd name="connsiteX17" fmla="*/ 717453 w 1400034"/>
              <a:gd name="connsiteY17" fmla="*/ 84407 h 253219"/>
              <a:gd name="connsiteX18" fmla="*/ 731520 w 1400034"/>
              <a:gd name="connsiteY18" fmla="*/ 42204 h 253219"/>
              <a:gd name="connsiteX19" fmla="*/ 801859 w 1400034"/>
              <a:gd name="connsiteY19" fmla="*/ 0 h 253219"/>
              <a:gd name="connsiteX20" fmla="*/ 844062 w 1400034"/>
              <a:gd name="connsiteY20" fmla="*/ 84407 h 253219"/>
              <a:gd name="connsiteX21" fmla="*/ 914400 w 1400034"/>
              <a:gd name="connsiteY21" fmla="*/ 211016 h 253219"/>
              <a:gd name="connsiteX22" fmla="*/ 956603 w 1400034"/>
              <a:gd name="connsiteY22" fmla="*/ 225084 h 253219"/>
              <a:gd name="connsiteX23" fmla="*/ 1041010 w 1400034"/>
              <a:gd name="connsiteY23" fmla="*/ 211016 h 253219"/>
              <a:gd name="connsiteX24" fmla="*/ 1097280 w 1400034"/>
              <a:gd name="connsiteY24" fmla="*/ 98474 h 253219"/>
              <a:gd name="connsiteX25" fmla="*/ 1252025 w 1400034"/>
              <a:gd name="connsiteY25" fmla="*/ 84407 h 253219"/>
              <a:gd name="connsiteX26" fmla="*/ 1378634 w 1400034"/>
              <a:gd name="connsiteY26" fmla="*/ 84407 h 25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00034" h="253219">
                <a:moveTo>
                  <a:pt x="0" y="98474"/>
                </a:moveTo>
                <a:cubicBezTo>
                  <a:pt x="18757" y="103163"/>
                  <a:pt x="38500" y="104926"/>
                  <a:pt x="56271" y="112542"/>
                </a:cubicBezTo>
                <a:cubicBezTo>
                  <a:pt x="87328" y="125852"/>
                  <a:pt x="103920" y="146123"/>
                  <a:pt x="126610" y="168813"/>
                </a:cubicBezTo>
                <a:cubicBezTo>
                  <a:pt x="131299" y="182881"/>
                  <a:pt x="133048" y="198301"/>
                  <a:pt x="140677" y="211016"/>
                </a:cubicBezTo>
                <a:cubicBezTo>
                  <a:pt x="159987" y="243199"/>
                  <a:pt x="177822" y="242154"/>
                  <a:pt x="211016" y="253219"/>
                </a:cubicBezTo>
                <a:cubicBezTo>
                  <a:pt x="225084" y="248530"/>
                  <a:pt x="241640" y="248414"/>
                  <a:pt x="253219" y="239151"/>
                </a:cubicBezTo>
                <a:cubicBezTo>
                  <a:pt x="266421" y="228589"/>
                  <a:pt x="274487" y="212398"/>
                  <a:pt x="281354" y="196948"/>
                </a:cubicBezTo>
                <a:cubicBezTo>
                  <a:pt x="281365" y="196923"/>
                  <a:pt x="316519" y="91454"/>
                  <a:pt x="323557" y="70339"/>
                </a:cubicBezTo>
                <a:cubicBezTo>
                  <a:pt x="328246" y="56271"/>
                  <a:pt x="327140" y="38622"/>
                  <a:pt x="337625" y="28136"/>
                </a:cubicBezTo>
                <a:lnTo>
                  <a:pt x="365760" y="0"/>
                </a:lnTo>
                <a:cubicBezTo>
                  <a:pt x="384517" y="4689"/>
                  <a:pt x="406933" y="1990"/>
                  <a:pt x="422031" y="14068"/>
                </a:cubicBezTo>
                <a:cubicBezTo>
                  <a:pt x="433610" y="23331"/>
                  <a:pt x="427480" y="44204"/>
                  <a:pt x="436099" y="56271"/>
                </a:cubicBezTo>
                <a:cubicBezTo>
                  <a:pt x="451517" y="77856"/>
                  <a:pt x="477656" y="90471"/>
                  <a:pt x="492370" y="112542"/>
                </a:cubicBezTo>
                <a:cubicBezTo>
                  <a:pt x="540603" y="184892"/>
                  <a:pt x="495718" y="129287"/>
                  <a:pt x="562708" y="182880"/>
                </a:cubicBezTo>
                <a:cubicBezTo>
                  <a:pt x="617882" y="227020"/>
                  <a:pt x="559753" y="200653"/>
                  <a:pt x="633047" y="225084"/>
                </a:cubicBezTo>
                <a:cubicBezTo>
                  <a:pt x="647115" y="220395"/>
                  <a:pt x="666631" y="223083"/>
                  <a:pt x="675250" y="211016"/>
                </a:cubicBezTo>
                <a:cubicBezTo>
                  <a:pt x="692488" y="186883"/>
                  <a:pt x="694007" y="154745"/>
                  <a:pt x="703385" y="126610"/>
                </a:cubicBezTo>
                <a:lnTo>
                  <a:pt x="717453" y="84407"/>
                </a:lnTo>
                <a:cubicBezTo>
                  <a:pt x="722142" y="70339"/>
                  <a:pt x="721035" y="52689"/>
                  <a:pt x="731520" y="42204"/>
                </a:cubicBezTo>
                <a:cubicBezTo>
                  <a:pt x="770141" y="3583"/>
                  <a:pt x="747073" y="18262"/>
                  <a:pt x="801859" y="0"/>
                </a:cubicBezTo>
                <a:cubicBezTo>
                  <a:pt x="837219" y="106079"/>
                  <a:pt x="789522" y="-24673"/>
                  <a:pt x="844062" y="84407"/>
                </a:cubicBezTo>
                <a:cubicBezTo>
                  <a:pt x="863880" y="124044"/>
                  <a:pt x="861176" y="193274"/>
                  <a:pt x="914400" y="211016"/>
                </a:cubicBezTo>
                <a:lnTo>
                  <a:pt x="956603" y="225084"/>
                </a:lnTo>
                <a:cubicBezTo>
                  <a:pt x="984739" y="220395"/>
                  <a:pt x="1019544" y="229799"/>
                  <a:pt x="1041010" y="211016"/>
                </a:cubicBezTo>
                <a:cubicBezTo>
                  <a:pt x="1048866" y="204142"/>
                  <a:pt x="1059120" y="107280"/>
                  <a:pt x="1097280" y="98474"/>
                </a:cubicBezTo>
                <a:cubicBezTo>
                  <a:pt x="1147748" y="86828"/>
                  <a:pt x="1200443" y="89096"/>
                  <a:pt x="1252025" y="84407"/>
                </a:cubicBezTo>
                <a:cubicBezTo>
                  <a:pt x="1399301" y="99134"/>
                  <a:pt x="1426026" y="131796"/>
                  <a:pt x="1378634" y="84407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任意形状 40"/>
          <p:cNvSpPr/>
          <p:nvPr/>
        </p:nvSpPr>
        <p:spPr>
          <a:xfrm>
            <a:off x="2873787" y="4172966"/>
            <a:ext cx="931420" cy="161055"/>
          </a:xfrm>
          <a:custGeom>
            <a:avLst/>
            <a:gdLst>
              <a:gd name="connsiteX0" fmla="*/ 0 w 1400034"/>
              <a:gd name="connsiteY0" fmla="*/ 98474 h 253219"/>
              <a:gd name="connsiteX1" fmla="*/ 56271 w 1400034"/>
              <a:gd name="connsiteY1" fmla="*/ 112542 h 253219"/>
              <a:gd name="connsiteX2" fmla="*/ 126610 w 1400034"/>
              <a:gd name="connsiteY2" fmla="*/ 168813 h 253219"/>
              <a:gd name="connsiteX3" fmla="*/ 140677 w 1400034"/>
              <a:gd name="connsiteY3" fmla="*/ 211016 h 253219"/>
              <a:gd name="connsiteX4" fmla="*/ 211016 w 1400034"/>
              <a:gd name="connsiteY4" fmla="*/ 253219 h 253219"/>
              <a:gd name="connsiteX5" fmla="*/ 253219 w 1400034"/>
              <a:gd name="connsiteY5" fmla="*/ 239151 h 253219"/>
              <a:gd name="connsiteX6" fmla="*/ 281354 w 1400034"/>
              <a:gd name="connsiteY6" fmla="*/ 196948 h 253219"/>
              <a:gd name="connsiteX7" fmla="*/ 323557 w 1400034"/>
              <a:gd name="connsiteY7" fmla="*/ 70339 h 253219"/>
              <a:gd name="connsiteX8" fmla="*/ 337625 w 1400034"/>
              <a:gd name="connsiteY8" fmla="*/ 28136 h 253219"/>
              <a:gd name="connsiteX9" fmla="*/ 365760 w 1400034"/>
              <a:gd name="connsiteY9" fmla="*/ 0 h 253219"/>
              <a:gd name="connsiteX10" fmla="*/ 422031 w 1400034"/>
              <a:gd name="connsiteY10" fmla="*/ 14068 h 253219"/>
              <a:gd name="connsiteX11" fmla="*/ 436099 w 1400034"/>
              <a:gd name="connsiteY11" fmla="*/ 56271 h 253219"/>
              <a:gd name="connsiteX12" fmla="*/ 492370 w 1400034"/>
              <a:gd name="connsiteY12" fmla="*/ 112542 h 253219"/>
              <a:gd name="connsiteX13" fmla="*/ 562708 w 1400034"/>
              <a:gd name="connsiteY13" fmla="*/ 182880 h 253219"/>
              <a:gd name="connsiteX14" fmla="*/ 633047 w 1400034"/>
              <a:gd name="connsiteY14" fmla="*/ 225084 h 253219"/>
              <a:gd name="connsiteX15" fmla="*/ 675250 w 1400034"/>
              <a:gd name="connsiteY15" fmla="*/ 211016 h 253219"/>
              <a:gd name="connsiteX16" fmla="*/ 703385 w 1400034"/>
              <a:gd name="connsiteY16" fmla="*/ 126610 h 253219"/>
              <a:gd name="connsiteX17" fmla="*/ 717453 w 1400034"/>
              <a:gd name="connsiteY17" fmla="*/ 84407 h 253219"/>
              <a:gd name="connsiteX18" fmla="*/ 731520 w 1400034"/>
              <a:gd name="connsiteY18" fmla="*/ 42204 h 253219"/>
              <a:gd name="connsiteX19" fmla="*/ 801859 w 1400034"/>
              <a:gd name="connsiteY19" fmla="*/ 0 h 253219"/>
              <a:gd name="connsiteX20" fmla="*/ 844062 w 1400034"/>
              <a:gd name="connsiteY20" fmla="*/ 84407 h 253219"/>
              <a:gd name="connsiteX21" fmla="*/ 914400 w 1400034"/>
              <a:gd name="connsiteY21" fmla="*/ 211016 h 253219"/>
              <a:gd name="connsiteX22" fmla="*/ 956603 w 1400034"/>
              <a:gd name="connsiteY22" fmla="*/ 225084 h 253219"/>
              <a:gd name="connsiteX23" fmla="*/ 1041010 w 1400034"/>
              <a:gd name="connsiteY23" fmla="*/ 211016 h 253219"/>
              <a:gd name="connsiteX24" fmla="*/ 1097280 w 1400034"/>
              <a:gd name="connsiteY24" fmla="*/ 98474 h 253219"/>
              <a:gd name="connsiteX25" fmla="*/ 1252025 w 1400034"/>
              <a:gd name="connsiteY25" fmla="*/ 84407 h 253219"/>
              <a:gd name="connsiteX26" fmla="*/ 1378634 w 1400034"/>
              <a:gd name="connsiteY26" fmla="*/ 84407 h 25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00034" h="253219">
                <a:moveTo>
                  <a:pt x="0" y="98474"/>
                </a:moveTo>
                <a:cubicBezTo>
                  <a:pt x="18757" y="103163"/>
                  <a:pt x="38500" y="104926"/>
                  <a:pt x="56271" y="112542"/>
                </a:cubicBezTo>
                <a:cubicBezTo>
                  <a:pt x="87328" y="125852"/>
                  <a:pt x="103920" y="146123"/>
                  <a:pt x="126610" y="168813"/>
                </a:cubicBezTo>
                <a:cubicBezTo>
                  <a:pt x="131299" y="182881"/>
                  <a:pt x="133048" y="198301"/>
                  <a:pt x="140677" y="211016"/>
                </a:cubicBezTo>
                <a:cubicBezTo>
                  <a:pt x="159987" y="243199"/>
                  <a:pt x="177822" y="242154"/>
                  <a:pt x="211016" y="253219"/>
                </a:cubicBezTo>
                <a:cubicBezTo>
                  <a:pt x="225084" y="248530"/>
                  <a:pt x="241640" y="248414"/>
                  <a:pt x="253219" y="239151"/>
                </a:cubicBezTo>
                <a:cubicBezTo>
                  <a:pt x="266421" y="228589"/>
                  <a:pt x="274487" y="212398"/>
                  <a:pt x="281354" y="196948"/>
                </a:cubicBezTo>
                <a:cubicBezTo>
                  <a:pt x="281365" y="196923"/>
                  <a:pt x="316519" y="91454"/>
                  <a:pt x="323557" y="70339"/>
                </a:cubicBezTo>
                <a:cubicBezTo>
                  <a:pt x="328246" y="56271"/>
                  <a:pt x="327140" y="38622"/>
                  <a:pt x="337625" y="28136"/>
                </a:cubicBezTo>
                <a:lnTo>
                  <a:pt x="365760" y="0"/>
                </a:lnTo>
                <a:cubicBezTo>
                  <a:pt x="384517" y="4689"/>
                  <a:pt x="406933" y="1990"/>
                  <a:pt x="422031" y="14068"/>
                </a:cubicBezTo>
                <a:cubicBezTo>
                  <a:pt x="433610" y="23331"/>
                  <a:pt x="427480" y="44204"/>
                  <a:pt x="436099" y="56271"/>
                </a:cubicBezTo>
                <a:cubicBezTo>
                  <a:pt x="451517" y="77856"/>
                  <a:pt x="477656" y="90471"/>
                  <a:pt x="492370" y="112542"/>
                </a:cubicBezTo>
                <a:cubicBezTo>
                  <a:pt x="540603" y="184892"/>
                  <a:pt x="495718" y="129287"/>
                  <a:pt x="562708" y="182880"/>
                </a:cubicBezTo>
                <a:cubicBezTo>
                  <a:pt x="617882" y="227020"/>
                  <a:pt x="559753" y="200653"/>
                  <a:pt x="633047" y="225084"/>
                </a:cubicBezTo>
                <a:cubicBezTo>
                  <a:pt x="647115" y="220395"/>
                  <a:pt x="666631" y="223083"/>
                  <a:pt x="675250" y="211016"/>
                </a:cubicBezTo>
                <a:cubicBezTo>
                  <a:pt x="692488" y="186883"/>
                  <a:pt x="694007" y="154745"/>
                  <a:pt x="703385" y="126610"/>
                </a:cubicBezTo>
                <a:lnTo>
                  <a:pt x="717453" y="84407"/>
                </a:lnTo>
                <a:cubicBezTo>
                  <a:pt x="722142" y="70339"/>
                  <a:pt x="721035" y="52689"/>
                  <a:pt x="731520" y="42204"/>
                </a:cubicBezTo>
                <a:cubicBezTo>
                  <a:pt x="770141" y="3583"/>
                  <a:pt x="747073" y="18262"/>
                  <a:pt x="801859" y="0"/>
                </a:cubicBezTo>
                <a:cubicBezTo>
                  <a:pt x="837219" y="106079"/>
                  <a:pt x="789522" y="-24673"/>
                  <a:pt x="844062" y="84407"/>
                </a:cubicBezTo>
                <a:cubicBezTo>
                  <a:pt x="863880" y="124044"/>
                  <a:pt x="861176" y="193274"/>
                  <a:pt x="914400" y="211016"/>
                </a:cubicBezTo>
                <a:lnTo>
                  <a:pt x="956603" y="225084"/>
                </a:lnTo>
                <a:cubicBezTo>
                  <a:pt x="984739" y="220395"/>
                  <a:pt x="1019544" y="229799"/>
                  <a:pt x="1041010" y="211016"/>
                </a:cubicBezTo>
                <a:cubicBezTo>
                  <a:pt x="1048866" y="204142"/>
                  <a:pt x="1059120" y="107280"/>
                  <a:pt x="1097280" y="98474"/>
                </a:cubicBezTo>
                <a:cubicBezTo>
                  <a:pt x="1147748" y="86828"/>
                  <a:pt x="1200443" y="89096"/>
                  <a:pt x="1252025" y="84407"/>
                </a:cubicBezTo>
                <a:cubicBezTo>
                  <a:pt x="1399301" y="99134"/>
                  <a:pt x="1426026" y="131796"/>
                  <a:pt x="1378634" y="84407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任意形状 41"/>
          <p:cNvSpPr/>
          <p:nvPr/>
        </p:nvSpPr>
        <p:spPr>
          <a:xfrm>
            <a:off x="2859719" y="4572152"/>
            <a:ext cx="931420" cy="161055"/>
          </a:xfrm>
          <a:custGeom>
            <a:avLst/>
            <a:gdLst>
              <a:gd name="connsiteX0" fmla="*/ 0 w 1400034"/>
              <a:gd name="connsiteY0" fmla="*/ 98474 h 253219"/>
              <a:gd name="connsiteX1" fmla="*/ 56271 w 1400034"/>
              <a:gd name="connsiteY1" fmla="*/ 112542 h 253219"/>
              <a:gd name="connsiteX2" fmla="*/ 126610 w 1400034"/>
              <a:gd name="connsiteY2" fmla="*/ 168813 h 253219"/>
              <a:gd name="connsiteX3" fmla="*/ 140677 w 1400034"/>
              <a:gd name="connsiteY3" fmla="*/ 211016 h 253219"/>
              <a:gd name="connsiteX4" fmla="*/ 211016 w 1400034"/>
              <a:gd name="connsiteY4" fmla="*/ 253219 h 253219"/>
              <a:gd name="connsiteX5" fmla="*/ 253219 w 1400034"/>
              <a:gd name="connsiteY5" fmla="*/ 239151 h 253219"/>
              <a:gd name="connsiteX6" fmla="*/ 281354 w 1400034"/>
              <a:gd name="connsiteY6" fmla="*/ 196948 h 253219"/>
              <a:gd name="connsiteX7" fmla="*/ 323557 w 1400034"/>
              <a:gd name="connsiteY7" fmla="*/ 70339 h 253219"/>
              <a:gd name="connsiteX8" fmla="*/ 337625 w 1400034"/>
              <a:gd name="connsiteY8" fmla="*/ 28136 h 253219"/>
              <a:gd name="connsiteX9" fmla="*/ 365760 w 1400034"/>
              <a:gd name="connsiteY9" fmla="*/ 0 h 253219"/>
              <a:gd name="connsiteX10" fmla="*/ 422031 w 1400034"/>
              <a:gd name="connsiteY10" fmla="*/ 14068 h 253219"/>
              <a:gd name="connsiteX11" fmla="*/ 436099 w 1400034"/>
              <a:gd name="connsiteY11" fmla="*/ 56271 h 253219"/>
              <a:gd name="connsiteX12" fmla="*/ 492370 w 1400034"/>
              <a:gd name="connsiteY12" fmla="*/ 112542 h 253219"/>
              <a:gd name="connsiteX13" fmla="*/ 562708 w 1400034"/>
              <a:gd name="connsiteY13" fmla="*/ 182880 h 253219"/>
              <a:gd name="connsiteX14" fmla="*/ 633047 w 1400034"/>
              <a:gd name="connsiteY14" fmla="*/ 225084 h 253219"/>
              <a:gd name="connsiteX15" fmla="*/ 675250 w 1400034"/>
              <a:gd name="connsiteY15" fmla="*/ 211016 h 253219"/>
              <a:gd name="connsiteX16" fmla="*/ 703385 w 1400034"/>
              <a:gd name="connsiteY16" fmla="*/ 126610 h 253219"/>
              <a:gd name="connsiteX17" fmla="*/ 717453 w 1400034"/>
              <a:gd name="connsiteY17" fmla="*/ 84407 h 253219"/>
              <a:gd name="connsiteX18" fmla="*/ 731520 w 1400034"/>
              <a:gd name="connsiteY18" fmla="*/ 42204 h 253219"/>
              <a:gd name="connsiteX19" fmla="*/ 801859 w 1400034"/>
              <a:gd name="connsiteY19" fmla="*/ 0 h 253219"/>
              <a:gd name="connsiteX20" fmla="*/ 844062 w 1400034"/>
              <a:gd name="connsiteY20" fmla="*/ 84407 h 253219"/>
              <a:gd name="connsiteX21" fmla="*/ 914400 w 1400034"/>
              <a:gd name="connsiteY21" fmla="*/ 211016 h 253219"/>
              <a:gd name="connsiteX22" fmla="*/ 956603 w 1400034"/>
              <a:gd name="connsiteY22" fmla="*/ 225084 h 253219"/>
              <a:gd name="connsiteX23" fmla="*/ 1041010 w 1400034"/>
              <a:gd name="connsiteY23" fmla="*/ 211016 h 253219"/>
              <a:gd name="connsiteX24" fmla="*/ 1097280 w 1400034"/>
              <a:gd name="connsiteY24" fmla="*/ 98474 h 253219"/>
              <a:gd name="connsiteX25" fmla="*/ 1252025 w 1400034"/>
              <a:gd name="connsiteY25" fmla="*/ 84407 h 253219"/>
              <a:gd name="connsiteX26" fmla="*/ 1378634 w 1400034"/>
              <a:gd name="connsiteY26" fmla="*/ 84407 h 25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00034" h="253219">
                <a:moveTo>
                  <a:pt x="0" y="98474"/>
                </a:moveTo>
                <a:cubicBezTo>
                  <a:pt x="18757" y="103163"/>
                  <a:pt x="38500" y="104926"/>
                  <a:pt x="56271" y="112542"/>
                </a:cubicBezTo>
                <a:cubicBezTo>
                  <a:pt x="87328" y="125852"/>
                  <a:pt x="103920" y="146123"/>
                  <a:pt x="126610" y="168813"/>
                </a:cubicBezTo>
                <a:cubicBezTo>
                  <a:pt x="131299" y="182881"/>
                  <a:pt x="133048" y="198301"/>
                  <a:pt x="140677" y="211016"/>
                </a:cubicBezTo>
                <a:cubicBezTo>
                  <a:pt x="159987" y="243199"/>
                  <a:pt x="177822" y="242154"/>
                  <a:pt x="211016" y="253219"/>
                </a:cubicBezTo>
                <a:cubicBezTo>
                  <a:pt x="225084" y="248530"/>
                  <a:pt x="241640" y="248414"/>
                  <a:pt x="253219" y="239151"/>
                </a:cubicBezTo>
                <a:cubicBezTo>
                  <a:pt x="266421" y="228589"/>
                  <a:pt x="274487" y="212398"/>
                  <a:pt x="281354" y="196948"/>
                </a:cubicBezTo>
                <a:cubicBezTo>
                  <a:pt x="281365" y="196923"/>
                  <a:pt x="316519" y="91454"/>
                  <a:pt x="323557" y="70339"/>
                </a:cubicBezTo>
                <a:cubicBezTo>
                  <a:pt x="328246" y="56271"/>
                  <a:pt x="327140" y="38622"/>
                  <a:pt x="337625" y="28136"/>
                </a:cubicBezTo>
                <a:lnTo>
                  <a:pt x="365760" y="0"/>
                </a:lnTo>
                <a:cubicBezTo>
                  <a:pt x="384517" y="4689"/>
                  <a:pt x="406933" y="1990"/>
                  <a:pt x="422031" y="14068"/>
                </a:cubicBezTo>
                <a:cubicBezTo>
                  <a:pt x="433610" y="23331"/>
                  <a:pt x="427480" y="44204"/>
                  <a:pt x="436099" y="56271"/>
                </a:cubicBezTo>
                <a:cubicBezTo>
                  <a:pt x="451517" y="77856"/>
                  <a:pt x="477656" y="90471"/>
                  <a:pt x="492370" y="112542"/>
                </a:cubicBezTo>
                <a:cubicBezTo>
                  <a:pt x="540603" y="184892"/>
                  <a:pt x="495718" y="129287"/>
                  <a:pt x="562708" y="182880"/>
                </a:cubicBezTo>
                <a:cubicBezTo>
                  <a:pt x="617882" y="227020"/>
                  <a:pt x="559753" y="200653"/>
                  <a:pt x="633047" y="225084"/>
                </a:cubicBezTo>
                <a:cubicBezTo>
                  <a:pt x="647115" y="220395"/>
                  <a:pt x="666631" y="223083"/>
                  <a:pt x="675250" y="211016"/>
                </a:cubicBezTo>
                <a:cubicBezTo>
                  <a:pt x="692488" y="186883"/>
                  <a:pt x="694007" y="154745"/>
                  <a:pt x="703385" y="126610"/>
                </a:cubicBezTo>
                <a:lnTo>
                  <a:pt x="717453" y="84407"/>
                </a:lnTo>
                <a:cubicBezTo>
                  <a:pt x="722142" y="70339"/>
                  <a:pt x="721035" y="52689"/>
                  <a:pt x="731520" y="42204"/>
                </a:cubicBezTo>
                <a:cubicBezTo>
                  <a:pt x="770141" y="3583"/>
                  <a:pt x="747073" y="18262"/>
                  <a:pt x="801859" y="0"/>
                </a:cubicBezTo>
                <a:cubicBezTo>
                  <a:pt x="837219" y="106079"/>
                  <a:pt x="789522" y="-24673"/>
                  <a:pt x="844062" y="84407"/>
                </a:cubicBezTo>
                <a:cubicBezTo>
                  <a:pt x="863880" y="124044"/>
                  <a:pt x="861176" y="193274"/>
                  <a:pt x="914400" y="211016"/>
                </a:cubicBezTo>
                <a:lnTo>
                  <a:pt x="956603" y="225084"/>
                </a:lnTo>
                <a:cubicBezTo>
                  <a:pt x="984739" y="220395"/>
                  <a:pt x="1019544" y="229799"/>
                  <a:pt x="1041010" y="211016"/>
                </a:cubicBezTo>
                <a:cubicBezTo>
                  <a:pt x="1048866" y="204142"/>
                  <a:pt x="1059120" y="107280"/>
                  <a:pt x="1097280" y="98474"/>
                </a:cubicBezTo>
                <a:cubicBezTo>
                  <a:pt x="1147748" y="86828"/>
                  <a:pt x="1200443" y="89096"/>
                  <a:pt x="1252025" y="84407"/>
                </a:cubicBezTo>
                <a:cubicBezTo>
                  <a:pt x="1399301" y="99134"/>
                  <a:pt x="1426026" y="131796"/>
                  <a:pt x="1378634" y="84407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任意形状 42"/>
          <p:cNvSpPr/>
          <p:nvPr/>
        </p:nvSpPr>
        <p:spPr>
          <a:xfrm>
            <a:off x="3932018" y="4172966"/>
            <a:ext cx="931420" cy="161055"/>
          </a:xfrm>
          <a:custGeom>
            <a:avLst/>
            <a:gdLst>
              <a:gd name="connsiteX0" fmla="*/ 0 w 1400034"/>
              <a:gd name="connsiteY0" fmla="*/ 98474 h 253219"/>
              <a:gd name="connsiteX1" fmla="*/ 56271 w 1400034"/>
              <a:gd name="connsiteY1" fmla="*/ 112542 h 253219"/>
              <a:gd name="connsiteX2" fmla="*/ 126610 w 1400034"/>
              <a:gd name="connsiteY2" fmla="*/ 168813 h 253219"/>
              <a:gd name="connsiteX3" fmla="*/ 140677 w 1400034"/>
              <a:gd name="connsiteY3" fmla="*/ 211016 h 253219"/>
              <a:gd name="connsiteX4" fmla="*/ 211016 w 1400034"/>
              <a:gd name="connsiteY4" fmla="*/ 253219 h 253219"/>
              <a:gd name="connsiteX5" fmla="*/ 253219 w 1400034"/>
              <a:gd name="connsiteY5" fmla="*/ 239151 h 253219"/>
              <a:gd name="connsiteX6" fmla="*/ 281354 w 1400034"/>
              <a:gd name="connsiteY6" fmla="*/ 196948 h 253219"/>
              <a:gd name="connsiteX7" fmla="*/ 323557 w 1400034"/>
              <a:gd name="connsiteY7" fmla="*/ 70339 h 253219"/>
              <a:gd name="connsiteX8" fmla="*/ 337625 w 1400034"/>
              <a:gd name="connsiteY8" fmla="*/ 28136 h 253219"/>
              <a:gd name="connsiteX9" fmla="*/ 365760 w 1400034"/>
              <a:gd name="connsiteY9" fmla="*/ 0 h 253219"/>
              <a:gd name="connsiteX10" fmla="*/ 422031 w 1400034"/>
              <a:gd name="connsiteY10" fmla="*/ 14068 h 253219"/>
              <a:gd name="connsiteX11" fmla="*/ 436099 w 1400034"/>
              <a:gd name="connsiteY11" fmla="*/ 56271 h 253219"/>
              <a:gd name="connsiteX12" fmla="*/ 492370 w 1400034"/>
              <a:gd name="connsiteY12" fmla="*/ 112542 h 253219"/>
              <a:gd name="connsiteX13" fmla="*/ 562708 w 1400034"/>
              <a:gd name="connsiteY13" fmla="*/ 182880 h 253219"/>
              <a:gd name="connsiteX14" fmla="*/ 633047 w 1400034"/>
              <a:gd name="connsiteY14" fmla="*/ 225084 h 253219"/>
              <a:gd name="connsiteX15" fmla="*/ 675250 w 1400034"/>
              <a:gd name="connsiteY15" fmla="*/ 211016 h 253219"/>
              <a:gd name="connsiteX16" fmla="*/ 703385 w 1400034"/>
              <a:gd name="connsiteY16" fmla="*/ 126610 h 253219"/>
              <a:gd name="connsiteX17" fmla="*/ 717453 w 1400034"/>
              <a:gd name="connsiteY17" fmla="*/ 84407 h 253219"/>
              <a:gd name="connsiteX18" fmla="*/ 731520 w 1400034"/>
              <a:gd name="connsiteY18" fmla="*/ 42204 h 253219"/>
              <a:gd name="connsiteX19" fmla="*/ 801859 w 1400034"/>
              <a:gd name="connsiteY19" fmla="*/ 0 h 253219"/>
              <a:gd name="connsiteX20" fmla="*/ 844062 w 1400034"/>
              <a:gd name="connsiteY20" fmla="*/ 84407 h 253219"/>
              <a:gd name="connsiteX21" fmla="*/ 914400 w 1400034"/>
              <a:gd name="connsiteY21" fmla="*/ 211016 h 253219"/>
              <a:gd name="connsiteX22" fmla="*/ 956603 w 1400034"/>
              <a:gd name="connsiteY22" fmla="*/ 225084 h 253219"/>
              <a:gd name="connsiteX23" fmla="*/ 1041010 w 1400034"/>
              <a:gd name="connsiteY23" fmla="*/ 211016 h 253219"/>
              <a:gd name="connsiteX24" fmla="*/ 1097280 w 1400034"/>
              <a:gd name="connsiteY24" fmla="*/ 98474 h 253219"/>
              <a:gd name="connsiteX25" fmla="*/ 1252025 w 1400034"/>
              <a:gd name="connsiteY25" fmla="*/ 84407 h 253219"/>
              <a:gd name="connsiteX26" fmla="*/ 1378634 w 1400034"/>
              <a:gd name="connsiteY26" fmla="*/ 84407 h 25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00034" h="253219">
                <a:moveTo>
                  <a:pt x="0" y="98474"/>
                </a:moveTo>
                <a:cubicBezTo>
                  <a:pt x="18757" y="103163"/>
                  <a:pt x="38500" y="104926"/>
                  <a:pt x="56271" y="112542"/>
                </a:cubicBezTo>
                <a:cubicBezTo>
                  <a:pt x="87328" y="125852"/>
                  <a:pt x="103920" y="146123"/>
                  <a:pt x="126610" y="168813"/>
                </a:cubicBezTo>
                <a:cubicBezTo>
                  <a:pt x="131299" y="182881"/>
                  <a:pt x="133048" y="198301"/>
                  <a:pt x="140677" y="211016"/>
                </a:cubicBezTo>
                <a:cubicBezTo>
                  <a:pt x="159987" y="243199"/>
                  <a:pt x="177822" y="242154"/>
                  <a:pt x="211016" y="253219"/>
                </a:cubicBezTo>
                <a:cubicBezTo>
                  <a:pt x="225084" y="248530"/>
                  <a:pt x="241640" y="248414"/>
                  <a:pt x="253219" y="239151"/>
                </a:cubicBezTo>
                <a:cubicBezTo>
                  <a:pt x="266421" y="228589"/>
                  <a:pt x="274487" y="212398"/>
                  <a:pt x="281354" y="196948"/>
                </a:cubicBezTo>
                <a:cubicBezTo>
                  <a:pt x="281365" y="196923"/>
                  <a:pt x="316519" y="91454"/>
                  <a:pt x="323557" y="70339"/>
                </a:cubicBezTo>
                <a:cubicBezTo>
                  <a:pt x="328246" y="56271"/>
                  <a:pt x="327140" y="38622"/>
                  <a:pt x="337625" y="28136"/>
                </a:cubicBezTo>
                <a:lnTo>
                  <a:pt x="365760" y="0"/>
                </a:lnTo>
                <a:cubicBezTo>
                  <a:pt x="384517" y="4689"/>
                  <a:pt x="406933" y="1990"/>
                  <a:pt x="422031" y="14068"/>
                </a:cubicBezTo>
                <a:cubicBezTo>
                  <a:pt x="433610" y="23331"/>
                  <a:pt x="427480" y="44204"/>
                  <a:pt x="436099" y="56271"/>
                </a:cubicBezTo>
                <a:cubicBezTo>
                  <a:pt x="451517" y="77856"/>
                  <a:pt x="477656" y="90471"/>
                  <a:pt x="492370" y="112542"/>
                </a:cubicBezTo>
                <a:cubicBezTo>
                  <a:pt x="540603" y="184892"/>
                  <a:pt x="495718" y="129287"/>
                  <a:pt x="562708" y="182880"/>
                </a:cubicBezTo>
                <a:cubicBezTo>
                  <a:pt x="617882" y="227020"/>
                  <a:pt x="559753" y="200653"/>
                  <a:pt x="633047" y="225084"/>
                </a:cubicBezTo>
                <a:cubicBezTo>
                  <a:pt x="647115" y="220395"/>
                  <a:pt x="666631" y="223083"/>
                  <a:pt x="675250" y="211016"/>
                </a:cubicBezTo>
                <a:cubicBezTo>
                  <a:pt x="692488" y="186883"/>
                  <a:pt x="694007" y="154745"/>
                  <a:pt x="703385" y="126610"/>
                </a:cubicBezTo>
                <a:lnTo>
                  <a:pt x="717453" y="84407"/>
                </a:lnTo>
                <a:cubicBezTo>
                  <a:pt x="722142" y="70339"/>
                  <a:pt x="721035" y="52689"/>
                  <a:pt x="731520" y="42204"/>
                </a:cubicBezTo>
                <a:cubicBezTo>
                  <a:pt x="770141" y="3583"/>
                  <a:pt x="747073" y="18262"/>
                  <a:pt x="801859" y="0"/>
                </a:cubicBezTo>
                <a:cubicBezTo>
                  <a:pt x="837219" y="106079"/>
                  <a:pt x="789522" y="-24673"/>
                  <a:pt x="844062" y="84407"/>
                </a:cubicBezTo>
                <a:cubicBezTo>
                  <a:pt x="863880" y="124044"/>
                  <a:pt x="861176" y="193274"/>
                  <a:pt x="914400" y="211016"/>
                </a:cubicBezTo>
                <a:lnTo>
                  <a:pt x="956603" y="225084"/>
                </a:lnTo>
                <a:cubicBezTo>
                  <a:pt x="984739" y="220395"/>
                  <a:pt x="1019544" y="229799"/>
                  <a:pt x="1041010" y="211016"/>
                </a:cubicBezTo>
                <a:cubicBezTo>
                  <a:pt x="1048866" y="204142"/>
                  <a:pt x="1059120" y="107280"/>
                  <a:pt x="1097280" y="98474"/>
                </a:cubicBezTo>
                <a:cubicBezTo>
                  <a:pt x="1147748" y="86828"/>
                  <a:pt x="1200443" y="89096"/>
                  <a:pt x="1252025" y="84407"/>
                </a:cubicBezTo>
                <a:cubicBezTo>
                  <a:pt x="1399301" y="99134"/>
                  <a:pt x="1426026" y="131796"/>
                  <a:pt x="1378634" y="84407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任意形状 43"/>
          <p:cNvSpPr/>
          <p:nvPr/>
        </p:nvSpPr>
        <p:spPr>
          <a:xfrm>
            <a:off x="3988290" y="4558084"/>
            <a:ext cx="931420" cy="161055"/>
          </a:xfrm>
          <a:custGeom>
            <a:avLst/>
            <a:gdLst>
              <a:gd name="connsiteX0" fmla="*/ 0 w 1400034"/>
              <a:gd name="connsiteY0" fmla="*/ 98474 h 253219"/>
              <a:gd name="connsiteX1" fmla="*/ 56271 w 1400034"/>
              <a:gd name="connsiteY1" fmla="*/ 112542 h 253219"/>
              <a:gd name="connsiteX2" fmla="*/ 126610 w 1400034"/>
              <a:gd name="connsiteY2" fmla="*/ 168813 h 253219"/>
              <a:gd name="connsiteX3" fmla="*/ 140677 w 1400034"/>
              <a:gd name="connsiteY3" fmla="*/ 211016 h 253219"/>
              <a:gd name="connsiteX4" fmla="*/ 211016 w 1400034"/>
              <a:gd name="connsiteY4" fmla="*/ 253219 h 253219"/>
              <a:gd name="connsiteX5" fmla="*/ 253219 w 1400034"/>
              <a:gd name="connsiteY5" fmla="*/ 239151 h 253219"/>
              <a:gd name="connsiteX6" fmla="*/ 281354 w 1400034"/>
              <a:gd name="connsiteY6" fmla="*/ 196948 h 253219"/>
              <a:gd name="connsiteX7" fmla="*/ 323557 w 1400034"/>
              <a:gd name="connsiteY7" fmla="*/ 70339 h 253219"/>
              <a:gd name="connsiteX8" fmla="*/ 337625 w 1400034"/>
              <a:gd name="connsiteY8" fmla="*/ 28136 h 253219"/>
              <a:gd name="connsiteX9" fmla="*/ 365760 w 1400034"/>
              <a:gd name="connsiteY9" fmla="*/ 0 h 253219"/>
              <a:gd name="connsiteX10" fmla="*/ 422031 w 1400034"/>
              <a:gd name="connsiteY10" fmla="*/ 14068 h 253219"/>
              <a:gd name="connsiteX11" fmla="*/ 436099 w 1400034"/>
              <a:gd name="connsiteY11" fmla="*/ 56271 h 253219"/>
              <a:gd name="connsiteX12" fmla="*/ 492370 w 1400034"/>
              <a:gd name="connsiteY12" fmla="*/ 112542 h 253219"/>
              <a:gd name="connsiteX13" fmla="*/ 562708 w 1400034"/>
              <a:gd name="connsiteY13" fmla="*/ 182880 h 253219"/>
              <a:gd name="connsiteX14" fmla="*/ 633047 w 1400034"/>
              <a:gd name="connsiteY14" fmla="*/ 225084 h 253219"/>
              <a:gd name="connsiteX15" fmla="*/ 675250 w 1400034"/>
              <a:gd name="connsiteY15" fmla="*/ 211016 h 253219"/>
              <a:gd name="connsiteX16" fmla="*/ 703385 w 1400034"/>
              <a:gd name="connsiteY16" fmla="*/ 126610 h 253219"/>
              <a:gd name="connsiteX17" fmla="*/ 717453 w 1400034"/>
              <a:gd name="connsiteY17" fmla="*/ 84407 h 253219"/>
              <a:gd name="connsiteX18" fmla="*/ 731520 w 1400034"/>
              <a:gd name="connsiteY18" fmla="*/ 42204 h 253219"/>
              <a:gd name="connsiteX19" fmla="*/ 801859 w 1400034"/>
              <a:gd name="connsiteY19" fmla="*/ 0 h 253219"/>
              <a:gd name="connsiteX20" fmla="*/ 844062 w 1400034"/>
              <a:gd name="connsiteY20" fmla="*/ 84407 h 253219"/>
              <a:gd name="connsiteX21" fmla="*/ 914400 w 1400034"/>
              <a:gd name="connsiteY21" fmla="*/ 211016 h 253219"/>
              <a:gd name="connsiteX22" fmla="*/ 956603 w 1400034"/>
              <a:gd name="connsiteY22" fmla="*/ 225084 h 253219"/>
              <a:gd name="connsiteX23" fmla="*/ 1041010 w 1400034"/>
              <a:gd name="connsiteY23" fmla="*/ 211016 h 253219"/>
              <a:gd name="connsiteX24" fmla="*/ 1097280 w 1400034"/>
              <a:gd name="connsiteY24" fmla="*/ 98474 h 253219"/>
              <a:gd name="connsiteX25" fmla="*/ 1252025 w 1400034"/>
              <a:gd name="connsiteY25" fmla="*/ 84407 h 253219"/>
              <a:gd name="connsiteX26" fmla="*/ 1378634 w 1400034"/>
              <a:gd name="connsiteY26" fmla="*/ 84407 h 25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00034" h="253219">
                <a:moveTo>
                  <a:pt x="0" y="98474"/>
                </a:moveTo>
                <a:cubicBezTo>
                  <a:pt x="18757" y="103163"/>
                  <a:pt x="38500" y="104926"/>
                  <a:pt x="56271" y="112542"/>
                </a:cubicBezTo>
                <a:cubicBezTo>
                  <a:pt x="87328" y="125852"/>
                  <a:pt x="103920" y="146123"/>
                  <a:pt x="126610" y="168813"/>
                </a:cubicBezTo>
                <a:cubicBezTo>
                  <a:pt x="131299" y="182881"/>
                  <a:pt x="133048" y="198301"/>
                  <a:pt x="140677" y="211016"/>
                </a:cubicBezTo>
                <a:cubicBezTo>
                  <a:pt x="159987" y="243199"/>
                  <a:pt x="177822" y="242154"/>
                  <a:pt x="211016" y="253219"/>
                </a:cubicBezTo>
                <a:cubicBezTo>
                  <a:pt x="225084" y="248530"/>
                  <a:pt x="241640" y="248414"/>
                  <a:pt x="253219" y="239151"/>
                </a:cubicBezTo>
                <a:cubicBezTo>
                  <a:pt x="266421" y="228589"/>
                  <a:pt x="274487" y="212398"/>
                  <a:pt x="281354" y="196948"/>
                </a:cubicBezTo>
                <a:cubicBezTo>
                  <a:pt x="281365" y="196923"/>
                  <a:pt x="316519" y="91454"/>
                  <a:pt x="323557" y="70339"/>
                </a:cubicBezTo>
                <a:cubicBezTo>
                  <a:pt x="328246" y="56271"/>
                  <a:pt x="327140" y="38622"/>
                  <a:pt x="337625" y="28136"/>
                </a:cubicBezTo>
                <a:lnTo>
                  <a:pt x="365760" y="0"/>
                </a:lnTo>
                <a:cubicBezTo>
                  <a:pt x="384517" y="4689"/>
                  <a:pt x="406933" y="1990"/>
                  <a:pt x="422031" y="14068"/>
                </a:cubicBezTo>
                <a:cubicBezTo>
                  <a:pt x="433610" y="23331"/>
                  <a:pt x="427480" y="44204"/>
                  <a:pt x="436099" y="56271"/>
                </a:cubicBezTo>
                <a:cubicBezTo>
                  <a:pt x="451517" y="77856"/>
                  <a:pt x="477656" y="90471"/>
                  <a:pt x="492370" y="112542"/>
                </a:cubicBezTo>
                <a:cubicBezTo>
                  <a:pt x="540603" y="184892"/>
                  <a:pt x="495718" y="129287"/>
                  <a:pt x="562708" y="182880"/>
                </a:cubicBezTo>
                <a:cubicBezTo>
                  <a:pt x="617882" y="227020"/>
                  <a:pt x="559753" y="200653"/>
                  <a:pt x="633047" y="225084"/>
                </a:cubicBezTo>
                <a:cubicBezTo>
                  <a:pt x="647115" y="220395"/>
                  <a:pt x="666631" y="223083"/>
                  <a:pt x="675250" y="211016"/>
                </a:cubicBezTo>
                <a:cubicBezTo>
                  <a:pt x="692488" y="186883"/>
                  <a:pt x="694007" y="154745"/>
                  <a:pt x="703385" y="126610"/>
                </a:cubicBezTo>
                <a:lnTo>
                  <a:pt x="717453" y="84407"/>
                </a:lnTo>
                <a:cubicBezTo>
                  <a:pt x="722142" y="70339"/>
                  <a:pt x="721035" y="52689"/>
                  <a:pt x="731520" y="42204"/>
                </a:cubicBezTo>
                <a:cubicBezTo>
                  <a:pt x="770141" y="3583"/>
                  <a:pt x="747073" y="18262"/>
                  <a:pt x="801859" y="0"/>
                </a:cubicBezTo>
                <a:cubicBezTo>
                  <a:pt x="837219" y="106079"/>
                  <a:pt x="789522" y="-24673"/>
                  <a:pt x="844062" y="84407"/>
                </a:cubicBezTo>
                <a:cubicBezTo>
                  <a:pt x="863880" y="124044"/>
                  <a:pt x="861176" y="193274"/>
                  <a:pt x="914400" y="211016"/>
                </a:cubicBezTo>
                <a:lnTo>
                  <a:pt x="956603" y="225084"/>
                </a:lnTo>
                <a:cubicBezTo>
                  <a:pt x="984739" y="220395"/>
                  <a:pt x="1019544" y="229799"/>
                  <a:pt x="1041010" y="211016"/>
                </a:cubicBezTo>
                <a:cubicBezTo>
                  <a:pt x="1048866" y="204142"/>
                  <a:pt x="1059120" y="107280"/>
                  <a:pt x="1097280" y="98474"/>
                </a:cubicBezTo>
                <a:cubicBezTo>
                  <a:pt x="1147748" y="86828"/>
                  <a:pt x="1200443" y="89096"/>
                  <a:pt x="1252025" y="84407"/>
                </a:cubicBezTo>
                <a:cubicBezTo>
                  <a:pt x="1399301" y="99134"/>
                  <a:pt x="1426026" y="131796"/>
                  <a:pt x="1378634" y="84407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121782" y="3753545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同一原子先后发出的光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5501614" y="434193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不同原子发出的光</a:t>
            </a:r>
          </a:p>
        </p:txBody>
      </p:sp>
      <p:sp>
        <p:nvSpPr>
          <p:cNvPr id="48" name="AutoShape 2"/>
          <p:cNvSpPr>
            <a:spLocks/>
          </p:cNvSpPr>
          <p:nvPr/>
        </p:nvSpPr>
        <p:spPr bwMode="auto">
          <a:xfrm flipH="1">
            <a:off x="9423056" y="3862591"/>
            <a:ext cx="169653" cy="1007999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675878" y="400372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相互独立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135851" y="4986864"/>
            <a:ext cx="6750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发光的随机性：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包括频率，振动方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向，初始相位以及传播方向的独立。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83142" y="5009730"/>
            <a:ext cx="4288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可以将原子想象成相互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独立的，起振时间随机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的振动源。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6732720" y="609181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非相干光源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184744" y="154180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波列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976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6" grpId="0"/>
      <p:bldP spid="17" grpId="0" animBg="1"/>
      <p:bldP spid="17" grpId="1" animBg="1"/>
      <p:bldP spid="18" grpId="0" animBg="1"/>
      <p:bldP spid="23" grpId="0" animBg="1"/>
      <p:bldP spid="24" grpId="0"/>
      <p:bldP spid="25" grpId="0"/>
      <p:bldP spid="26" grpId="0"/>
      <p:bldP spid="30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/>
      <p:bldP spid="47" grpId="0"/>
      <p:bldP spid="48" grpId="0" animBg="1"/>
      <p:bldP spid="49" grpId="0"/>
      <p:bldP spid="50" grpId="0"/>
      <p:bldP spid="52" grpId="0"/>
      <p:bldP spid="53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1928" y="35441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获得相干光的方法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1928" y="2753624"/>
            <a:ext cx="96231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原则：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将同一</a:t>
            </a:r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列光波分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成两束，经不同路径后相遇，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   产生干涉。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1928" y="391064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1.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分波阵面干涉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1928" y="462636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2.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分振幅干涉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09544" y="3910648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杨氏干涉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09544" y="4626359"/>
            <a:ext cx="4493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等倾干涉，等厚干涉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41928" y="5342070"/>
            <a:ext cx="96231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我们所研究的两束光的干涉，本质上是同一束光自己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与自己干涉。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41928" y="94538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可利用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相干光源：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84919" y="942289"/>
            <a:ext cx="6750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受激辐射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产生的光频率，振动方向，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初始相位以及传播方向都一样。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496416" y="1434732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激光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58295" y="215491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也可以利用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非相干光源：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029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1928" y="354417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四 光程</a:t>
            </a:r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介质中的相位描述</a:t>
            </a:r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1928" y="93919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介质中的光速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197807" y="1439561"/>
                <a:ext cx="3940759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𝜀𝜇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807" y="1439561"/>
                <a:ext cx="3940759" cy="10371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894445" y="1523967"/>
                <a:ext cx="41104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介质中光的频率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𝝂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不变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445" y="1523967"/>
                <a:ext cx="4110421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3858" t="-16667" r="-3264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41928" y="254704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介质中光的波长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158560" y="3159955"/>
                <a:ext cx="4001095" cy="9351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𝑢𝑇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560" y="3159955"/>
                <a:ext cx="4001095" cy="93519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41928" y="4193623"/>
                <a:ext cx="38843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𝒕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的时间间隔内：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28" y="4193623"/>
                <a:ext cx="3884397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3918" t="-16667" r="-3448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254079" y="490501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光波在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真空中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传播的距离为：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44585" y="5674426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相同光波在</a:t>
            </a:r>
            <a:r>
              <a:rPr lang="zh-CN" altLang="en-US" sz="3200" b="1" dirty="0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介质中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传播的距离为：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650548" y="4951175"/>
                <a:ext cx="149214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548" y="4951175"/>
                <a:ext cx="1492140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220630" y="5519889"/>
                <a:ext cx="3672672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630" y="5519889"/>
                <a:ext cx="3672672" cy="9219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60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41928" y="395346"/>
                <a:ext cx="75777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经过了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𝒕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的时间间隔之后，相位的变化：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28" y="395346"/>
                <a:ext cx="7577715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2010" t="-16667" r="-128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864144" y="111224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真空中：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4144" y="205423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介质中：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853466" y="923849"/>
                <a:ext cx="1955985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466" y="923849"/>
                <a:ext cx="1955985" cy="92519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783126" y="1891243"/>
                <a:ext cx="2150332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126" y="1891243"/>
                <a:ext cx="2150332" cy="92519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958564" y="1891243"/>
                <a:ext cx="1936620" cy="1008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/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564" y="1891243"/>
                <a:ext cx="1936620" cy="10081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920290" y="1891243"/>
                <a:ext cx="2376163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kumimoji="1" lang="en-US" altLang="zh-CN" sz="32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=∆</m:t>
                      </m:r>
                      <m:r>
                        <a:rPr kumimoji="1" lang="en-US" altLang="zh-CN" sz="32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90" y="1891243"/>
                <a:ext cx="2376163" cy="92519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441927" y="2964228"/>
            <a:ext cx="104438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通过不同介质的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同频率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光波，它们的相位变化等同于相同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时间内在真空中传播所经历的相位变化。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41927" y="4084506"/>
                <a:ext cx="1022748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定义：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光波在介质中所经历的几何路径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与介质折射率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CC00CC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endParaRPr lang="en-US" altLang="zh-CN" sz="3200" b="1" dirty="0">
                  <a:solidFill>
                    <a:srgbClr val="CC00CC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      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之积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CC00CC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  <m:r>
                      <a:rPr lang="en-US" altLang="zh-CN" sz="3200" b="1" i="1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  <m:r>
                      <a:rPr lang="en-US" altLang="zh-CN" sz="3200" b="1" i="1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称为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光程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27" y="4084506"/>
                <a:ext cx="10227480" cy="1077218"/>
              </a:xfrm>
              <a:prstGeom prst="rect">
                <a:avLst/>
              </a:prstGeom>
              <a:blipFill rotWithShape="0">
                <a:blip r:embed="rId7"/>
                <a:stretch>
                  <a:fillRect l="-1490" t="-9040" b="-15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911610" y="5217996"/>
            <a:ext cx="9828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光程不是几何路径，而是几何路径的“加权等价”；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11610" y="590435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光程与光波传播中的相位变化紧密相连。</a:t>
            </a:r>
          </a:p>
        </p:txBody>
      </p:sp>
      <p:sp>
        <p:nvSpPr>
          <p:cNvPr id="13" name="AutoShape 2"/>
          <p:cNvSpPr>
            <a:spLocks/>
          </p:cNvSpPr>
          <p:nvPr/>
        </p:nvSpPr>
        <p:spPr bwMode="auto">
          <a:xfrm>
            <a:off x="647202" y="5372214"/>
            <a:ext cx="180000" cy="1007999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0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6549313" y="1336412"/>
            <a:ext cx="4367213" cy="148603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连接符 19"/>
          <p:cNvCxnSpPr/>
          <p:nvPr/>
        </p:nvCxnSpPr>
        <p:spPr>
          <a:xfrm>
            <a:off x="6549313" y="1336412"/>
            <a:ext cx="436721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41928" y="35441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光程差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1928" y="939192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两光波的光程之差叫做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光程差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634380" y="1586987"/>
                <a:ext cx="30987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380" y="1586987"/>
                <a:ext cx="3098797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41928" y="2145794"/>
            <a:ext cx="59298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光程差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与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相位差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之间的关系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假定两光源初始相位差为零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)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06396" y="3375914"/>
                <a:ext cx="3506023" cy="10057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96" y="3375914"/>
                <a:ext cx="3506023" cy="10057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7369135" y="715788"/>
            <a:ext cx="144000" cy="1440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169197" y="2116337"/>
            <a:ext cx="144000" cy="144000"/>
          </a:xfrm>
          <a:prstGeom prst="ellipse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876267" y="536066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67" y="536066"/>
                <a:ext cx="474937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634125" y="1965611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125" y="1965611"/>
                <a:ext cx="474937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/>
          <p:cNvCxnSpPr/>
          <p:nvPr/>
        </p:nvCxnSpPr>
        <p:spPr>
          <a:xfrm>
            <a:off x="7502930" y="799046"/>
            <a:ext cx="2711351" cy="541267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7301856" y="1359682"/>
            <a:ext cx="2912425" cy="815101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8615281" y="517943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281" y="517943"/>
                <a:ext cx="474937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758068" y="1743896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068" y="1743896"/>
                <a:ext cx="474937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/>
          <p:cNvSpPr/>
          <p:nvPr/>
        </p:nvSpPr>
        <p:spPr>
          <a:xfrm>
            <a:off x="10154688" y="1264412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0089223" y="857413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223" y="857413"/>
                <a:ext cx="346249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249349" y="3375914"/>
                <a:ext cx="3424078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349" y="3375914"/>
                <a:ext cx="3424078" cy="92519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9690717" y="3039985"/>
                <a:ext cx="1361463" cy="10183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0717" y="3039985"/>
                <a:ext cx="1361463" cy="101835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907445" y="4983863"/>
                <a:ext cx="2179443" cy="92519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45" y="4983863"/>
                <a:ext cx="2179443" cy="92519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utoShape 2"/>
          <p:cNvSpPr>
            <a:spLocks/>
          </p:cNvSpPr>
          <p:nvPr/>
        </p:nvSpPr>
        <p:spPr bwMode="auto">
          <a:xfrm>
            <a:off x="4456684" y="4825052"/>
            <a:ext cx="216000" cy="1327999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3367179" y="5233878"/>
                <a:ext cx="98225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79" y="5233878"/>
                <a:ext cx="982256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5292205" y="4636484"/>
                <a:ext cx="558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205" y="4636484"/>
                <a:ext cx="558423" cy="4924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4750256" y="5446898"/>
                <a:ext cx="1929952" cy="93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256" y="5446898"/>
                <a:ext cx="1929952" cy="93198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6911188" y="5138764"/>
                <a:ext cx="29908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=0,±1,±2,⋯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188" y="5138764"/>
                <a:ext cx="2990883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/>
          <p:cNvSpPr txBox="1"/>
          <p:nvPr/>
        </p:nvSpPr>
        <p:spPr>
          <a:xfrm>
            <a:off x="10102398" y="455398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明纹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102397" y="562062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暗纹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10581511" y="1394124"/>
                <a:ext cx="3141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511" y="1394124"/>
                <a:ext cx="314189" cy="43088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10578840" y="888584"/>
                <a:ext cx="3141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840" y="888584"/>
                <a:ext cx="314189" cy="43088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04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/>
      <p:bldP spid="4" grpId="0"/>
      <p:bldP spid="5" grpId="0"/>
      <p:bldP spid="6" grpId="0"/>
      <p:bldP spid="7" grpId="0" animBg="1"/>
      <p:bldP spid="8" grpId="0" animBg="1"/>
      <p:bldP spid="9" grpId="0"/>
      <p:bldP spid="10" grpId="0"/>
      <p:bldP spid="13" grpId="0"/>
      <p:bldP spid="14" grpId="0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2" grpId="0"/>
      <p:bldP spid="33" grpId="0"/>
      <p:bldP spid="34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1928" y="354417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透镜成像的等光程性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1928" y="939192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自物点发出的光束经过透镜后会聚成一实像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5612734" y="1631852"/>
            <a:ext cx="4794707" cy="2177059"/>
            <a:chOff x="1872" y="2064"/>
            <a:chExt cx="3264" cy="1248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3936" y="2352"/>
              <a:ext cx="144" cy="672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3120" y="2688"/>
              <a:ext cx="2016" cy="0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2832" y="2352"/>
              <a:ext cx="144" cy="672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1920" y="2688"/>
              <a:ext cx="2016" cy="0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 flipV="1">
              <a:off x="1968" y="2400"/>
              <a:ext cx="91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2928" y="2400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2928" y="2976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2064" y="2688"/>
              <a:ext cx="86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" name="Object 13"/>
            <p:cNvGraphicFramePr>
              <a:graphicFrameLocks noChangeAspect="1"/>
            </p:cNvGraphicFramePr>
            <p:nvPr/>
          </p:nvGraphicFramePr>
          <p:xfrm>
            <a:off x="1872" y="2352"/>
            <a:ext cx="214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74" name="公式" r:id="rId3" imgW="139579" imgH="177646" progId="Equation.3">
                    <p:embed/>
                  </p:oleObj>
                </mc:Choice>
                <mc:Fallback>
                  <p:oleObj name="公式" r:id="rId3" imgW="139579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2352"/>
                          <a:ext cx="214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4"/>
            <p:cNvGraphicFramePr>
              <a:graphicFrameLocks noChangeAspect="1"/>
            </p:cNvGraphicFramePr>
            <p:nvPr/>
          </p:nvGraphicFramePr>
          <p:xfrm>
            <a:off x="4512" y="2352"/>
            <a:ext cx="251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75" name="公式" r:id="rId5" imgW="164957" imgH="203024" progId="Equation.3">
                    <p:embed/>
                  </p:oleObj>
                </mc:Choice>
                <mc:Fallback>
                  <p:oleObj name="公式" r:id="rId5" imgW="164957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2352"/>
                          <a:ext cx="251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4032" y="2400"/>
              <a:ext cx="57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3984" y="2688"/>
              <a:ext cx="57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" name="Object 17"/>
            <p:cNvGraphicFramePr>
              <a:graphicFrameLocks noChangeAspect="1"/>
            </p:cNvGraphicFramePr>
            <p:nvPr/>
          </p:nvGraphicFramePr>
          <p:xfrm>
            <a:off x="4080" y="2928"/>
            <a:ext cx="271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76" name="公式" r:id="rId7" imgW="177569" imgH="215619" progId="Equation.3">
                    <p:embed/>
                  </p:oleObj>
                </mc:Choice>
                <mc:Fallback>
                  <p:oleObj name="公式" r:id="rId7" imgW="17756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928"/>
                          <a:ext cx="271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8"/>
            <p:cNvGraphicFramePr>
              <a:graphicFrameLocks noChangeAspect="1"/>
            </p:cNvGraphicFramePr>
            <p:nvPr/>
          </p:nvGraphicFramePr>
          <p:xfrm>
            <a:off x="2976" y="2928"/>
            <a:ext cx="250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77" name="公式" r:id="rId9" imgW="164885" imgH="215619" progId="Equation.3">
                    <p:embed/>
                  </p:oleObj>
                </mc:Choice>
                <mc:Fallback>
                  <p:oleObj name="公式" r:id="rId9" imgW="164885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2928"/>
                          <a:ext cx="250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3456" y="2064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" name="Object 20"/>
            <p:cNvGraphicFramePr>
              <a:graphicFrameLocks noChangeAspect="1"/>
            </p:cNvGraphicFramePr>
            <p:nvPr/>
          </p:nvGraphicFramePr>
          <p:xfrm>
            <a:off x="3456" y="2064"/>
            <a:ext cx="270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78" name="公式" r:id="rId11" imgW="177569" imgH="215619" progId="Equation.3">
                    <p:embed/>
                  </p:oleObj>
                </mc:Choice>
                <mc:Fallback>
                  <p:oleObj name="公式" r:id="rId11" imgW="17756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064"/>
                          <a:ext cx="270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1"/>
            <p:cNvGraphicFramePr>
              <a:graphicFrameLocks noChangeAspect="1"/>
            </p:cNvGraphicFramePr>
            <p:nvPr/>
          </p:nvGraphicFramePr>
          <p:xfrm>
            <a:off x="3456" y="2400"/>
            <a:ext cx="292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79" name="公式" r:id="rId13" imgW="190335" imgH="215713" progId="Equation.3">
                    <p:embed/>
                  </p:oleObj>
                </mc:Choice>
                <mc:Fallback>
                  <p:oleObj name="公式" r:id="rId13" imgW="190335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400"/>
                          <a:ext cx="292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268974"/>
                </p:ext>
              </p:extLst>
            </p:nvPr>
          </p:nvGraphicFramePr>
          <p:xfrm>
            <a:off x="3456" y="2692"/>
            <a:ext cx="292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80" name="公式" r:id="rId15" imgW="190500" imgH="228600" progId="Equation.3">
                    <p:embed/>
                  </p:oleObj>
                </mc:Choice>
                <mc:Fallback>
                  <p:oleObj name="公式" r:id="rId15" imgW="1905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692"/>
                          <a:ext cx="292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26"/>
          <p:cNvGrpSpPr>
            <a:grpSpLocks/>
          </p:cNvGrpSpPr>
          <p:nvPr/>
        </p:nvGrpSpPr>
        <p:grpSpPr bwMode="auto">
          <a:xfrm>
            <a:off x="828405" y="1695011"/>
            <a:ext cx="4193761" cy="1821910"/>
            <a:chOff x="3347" y="1008"/>
            <a:chExt cx="2315" cy="992"/>
          </a:xfrm>
        </p:grpSpPr>
        <p:sp>
          <p:nvSpPr>
            <p:cNvPr id="24" name="Line 27"/>
            <p:cNvSpPr>
              <a:spLocks noChangeShapeType="1"/>
            </p:cNvSpPr>
            <p:nvPr/>
          </p:nvSpPr>
          <p:spPr bwMode="auto">
            <a:xfrm>
              <a:off x="3383" y="1566"/>
              <a:ext cx="2279" cy="0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4088" y="1132"/>
              <a:ext cx="163" cy="868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26" name="Object 29"/>
            <p:cNvGraphicFramePr>
              <a:graphicFrameLocks noChangeAspect="1"/>
            </p:cNvGraphicFramePr>
            <p:nvPr/>
          </p:nvGraphicFramePr>
          <p:xfrm>
            <a:off x="3347" y="1570"/>
            <a:ext cx="225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81" name="公式" r:id="rId17" imgW="152202" imgH="177569" progId="Equation.3">
                    <p:embed/>
                  </p:oleObj>
                </mc:Choice>
                <mc:Fallback>
                  <p:oleObj name="公式" r:id="rId17" imgW="152202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7" y="1570"/>
                          <a:ext cx="225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30"/>
            <p:cNvGraphicFramePr>
              <a:graphicFrameLocks noChangeAspect="1"/>
            </p:cNvGraphicFramePr>
            <p:nvPr/>
          </p:nvGraphicFramePr>
          <p:xfrm>
            <a:off x="3763" y="1132"/>
            <a:ext cx="209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82" name="公式" r:id="rId19" imgW="152202" imgH="177569" progId="Equation.3">
                    <p:embed/>
                  </p:oleObj>
                </mc:Choice>
                <mc:Fallback>
                  <p:oleObj name="公式" r:id="rId19" imgW="152202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3" y="1132"/>
                          <a:ext cx="209" cy="2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Freeform 31"/>
            <p:cNvSpPr>
              <a:spLocks/>
            </p:cNvSpPr>
            <p:nvPr/>
          </p:nvSpPr>
          <p:spPr bwMode="auto">
            <a:xfrm>
              <a:off x="3491" y="1320"/>
              <a:ext cx="611" cy="246"/>
            </a:xfrm>
            <a:custGeom>
              <a:avLst/>
              <a:gdLst>
                <a:gd name="T0" fmla="*/ 0 w 611"/>
                <a:gd name="T1" fmla="*/ 246 h 246"/>
                <a:gd name="T2" fmla="*/ 611 w 611"/>
                <a:gd name="T3" fmla="*/ 0 h 246"/>
                <a:gd name="T4" fmla="*/ 0 60000 65536"/>
                <a:gd name="T5" fmla="*/ 0 60000 65536"/>
                <a:gd name="T6" fmla="*/ 0 w 611"/>
                <a:gd name="T7" fmla="*/ 0 h 246"/>
                <a:gd name="T8" fmla="*/ 611 w 611"/>
                <a:gd name="T9" fmla="*/ 246 h 24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11" h="246">
                  <a:moveTo>
                    <a:pt x="0" y="246"/>
                  </a:moveTo>
                  <a:lnTo>
                    <a:pt x="611" y="0"/>
                  </a:lnTo>
                </a:path>
              </a:pathLst>
            </a:custGeom>
            <a:noFill/>
            <a:ln w="41275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32"/>
            <p:cNvSpPr>
              <a:spLocks noChangeShapeType="1"/>
            </p:cNvSpPr>
            <p:nvPr/>
          </p:nvSpPr>
          <p:spPr bwMode="auto">
            <a:xfrm>
              <a:off x="4085" y="1318"/>
              <a:ext cx="166" cy="0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33"/>
            <p:cNvSpPr>
              <a:spLocks noChangeShapeType="1"/>
            </p:cNvSpPr>
            <p:nvPr/>
          </p:nvSpPr>
          <p:spPr bwMode="auto">
            <a:xfrm>
              <a:off x="4251" y="1318"/>
              <a:ext cx="1248" cy="248"/>
            </a:xfrm>
            <a:prstGeom prst="line">
              <a:avLst/>
            </a:prstGeom>
            <a:noFill/>
            <a:ln w="412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1" name="Object 34"/>
            <p:cNvGraphicFramePr>
              <a:graphicFrameLocks noChangeAspect="1"/>
            </p:cNvGraphicFramePr>
            <p:nvPr/>
          </p:nvGraphicFramePr>
          <p:xfrm>
            <a:off x="3926" y="1008"/>
            <a:ext cx="227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83" name="公式" r:id="rId21" imgW="164885" imgH="164885" progId="Equation.3">
                    <p:embed/>
                  </p:oleObj>
                </mc:Choice>
                <mc:Fallback>
                  <p:oleObj name="公式" r:id="rId21" imgW="164885" imgH="16488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6" y="1008"/>
                          <a:ext cx="227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5"/>
            <p:cNvGraphicFramePr>
              <a:graphicFrameLocks noChangeAspect="1"/>
            </p:cNvGraphicFramePr>
            <p:nvPr/>
          </p:nvGraphicFramePr>
          <p:xfrm>
            <a:off x="4197" y="1008"/>
            <a:ext cx="209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84" name="公式" r:id="rId23" imgW="152268" imgH="164957" progId="Equation.3">
                    <p:embed/>
                  </p:oleObj>
                </mc:Choice>
                <mc:Fallback>
                  <p:oleObj name="公式" r:id="rId23" imgW="152268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7" y="1008"/>
                          <a:ext cx="209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36"/>
            <p:cNvGraphicFramePr>
              <a:graphicFrameLocks noChangeAspect="1"/>
            </p:cNvGraphicFramePr>
            <p:nvPr/>
          </p:nvGraphicFramePr>
          <p:xfrm>
            <a:off x="4305" y="1132"/>
            <a:ext cx="228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85" name="公式" r:id="rId25" imgW="164885" imgH="164885" progId="Equation.3">
                    <p:embed/>
                  </p:oleObj>
                </mc:Choice>
                <mc:Fallback>
                  <p:oleObj name="公式" r:id="rId25" imgW="164885" imgH="16488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5" y="1132"/>
                          <a:ext cx="228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37"/>
            <p:cNvGraphicFramePr>
              <a:graphicFrameLocks noChangeAspect="1"/>
            </p:cNvGraphicFramePr>
            <p:nvPr/>
          </p:nvGraphicFramePr>
          <p:xfrm>
            <a:off x="3817" y="1566"/>
            <a:ext cx="209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86" name="公式" r:id="rId27" imgW="152268" imgH="164957" progId="Equation.3">
                    <p:embed/>
                  </p:oleObj>
                </mc:Choice>
                <mc:Fallback>
                  <p:oleObj name="公式" r:id="rId27" imgW="152268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7" y="1566"/>
                          <a:ext cx="209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38"/>
            <p:cNvGraphicFramePr>
              <a:graphicFrameLocks noChangeAspect="1"/>
            </p:cNvGraphicFramePr>
            <p:nvPr/>
          </p:nvGraphicFramePr>
          <p:xfrm>
            <a:off x="4251" y="1628"/>
            <a:ext cx="210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87" name="公式" r:id="rId29" imgW="152268" imgH="164957" progId="Equation.3">
                    <p:embed/>
                  </p:oleObj>
                </mc:Choice>
                <mc:Fallback>
                  <p:oleObj name="公式" r:id="rId29" imgW="152268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1" y="1628"/>
                          <a:ext cx="210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9"/>
            <p:cNvGraphicFramePr>
              <a:graphicFrameLocks noChangeAspect="1"/>
            </p:cNvGraphicFramePr>
            <p:nvPr/>
          </p:nvGraphicFramePr>
          <p:xfrm>
            <a:off x="5332" y="1570"/>
            <a:ext cx="270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88" name="公式" r:id="rId31" imgW="190335" imgH="177646" progId="Equation.3">
                    <p:embed/>
                  </p:oleObj>
                </mc:Choice>
                <mc:Fallback>
                  <p:oleObj name="公式" r:id="rId31" imgW="190335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2" y="1570"/>
                          <a:ext cx="270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Freeform 40"/>
            <p:cNvSpPr>
              <a:spLocks/>
            </p:cNvSpPr>
            <p:nvPr/>
          </p:nvSpPr>
          <p:spPr bwMode="auto">
            <a:xfrm>
              <a:off x="3982" y="1288"/>
              <a:ext cx="160" cy="512"/>
            </a:xfrm>
            <a:custGeom>
              <a:avLst/>
              <a:gdLst>
                <a:gd name="T0" fmla="*/ 32 w 160"/>
                <a:gd name="T1" fmla="*/ 16 h 512"/>
                <a:gd name="T2" fmla="*/ 0 w 160"/>
                <a:gd name="T3" fmla="*/ 512 h 512"/>
                <a:gd name="T4" fmla="*/ 0 60000 65536"/>
                <a:gd name="T5" fmla="*/ 0 60000 65536"/>
                <a:gd name="T6" fmla="*/ 0 w 160"/>
                <a:gd name="T7" fmla="*/ 0 h 512"/>
                <a:gd name="T8" fmla="*/ 160 w 160"/>
                <a:gd name="T9" fmla="*/ 512 h 5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512">
                  <a:moveTo>
                    <a:pt x="32" y="16"/>
                  </a:moveTo>
                  <a:cubicBezTo>
                    <a:pt x="80" y="0"/>
                    <a:pt x="160" y="400"/>
                    <a:pt x="0" y="512"/>
                  </a:cubicBezTo>
                </a:path>
              </a:pathLst>
            </a:custGeom>
            <a:noFill/>
            <a:ln w="158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Freeform 41"/>
            <p:cNvSpPr>
              <a:spLocks/>
            </p:cNvSpPr>
            <p:nvPr/>
          </p:nvSpPr>
          <p:spPr bwMode="auto">
            <a:xfrm>
              <a:off x="4222" y="1288"/>
              <a:ext cx="144" cy="504"/>
            </a:xfrm>
            <a:custGeom>
              <a:avLst/>
              <a:gdLst>
                <a:gd name="T0" fmla="*/ 128 w 144"/>
                <a:gd name="T1" fmla="*/ 504 h 504"/>
                <a:gd name="T2" fmla="*/ 144 w 144"/>
                <a:gd name="T3" fmla="*/ 0 h 504"/>
                <a:gd name="T4" fmla="*/ 0 60000 65536"/>
                <a:gd name="T5" fmla="*/ 0 60000 65536"/>
                <a:gd name="T6" fmla="*/ 0 w 144"/>
                <a:gd name="T7" fmla="*/ 0 h 504"/>
                <a:gd name="T8" fmla="*/ 144 w 144"/>
                <a:gd name="T9" fmla="*/ 504 h 50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4" h="504">
                  <a:moveTo>
                    <a:pt x="128" y="504"/>
                  </a:moveTo>
                  <a:cubicBezTo>
                    <a:pt x="24" y="376"/>
                    <a:pt x="0" y="112"/>
                    <a:pt x="144" y="0"/>
                  </a:cubicBezTo>
                </a:path>
              </a:pathLst>
            </a:custGeom>
            <a:noFill/>
            <a:ln w="158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568537" y="3638940"/>
                <a:ext cx="38475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𝑨𝑪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r>
                  <a:rPr lang="en-US" altLang="zh-CN" sz="3200" b="1" dirty="0"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𝑩𝑭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是两个波面</a:t>
                </a: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37" y="3638940"/>
                <a:ext cx="3847528" cy="584775"/>
              </a:xfrm>
              <a:prstGeom prst="rect">
                <a:avLst/>
              </a:prstGeom>
              <a:blipFill rotWithShape="0">
                <a:blip r:embed="rId33"/>
                <a:stretch>
                  <a:fillRect t="-18750" r="-3487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659180" y="4260985"/>
                <a:ext cx="16094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𝑆𝐶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80" y="4260985"/>
                <a:ext cx="1609415" cy="49244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2524604" y="4259835"/>
                <a:ext cx="18641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604" y="4259835"/>
                <a:ext cx="1864100" cy="492443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441928" y="4834808"/>
                <a:ext cx="486415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𝐷𝐸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𝐸𝐹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𝐴𝐵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28" y="4834808"/>
                <a:ext cx="4864152" cy="492443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/>
          <p:cNvSpPr txBox="1"/>
          <p:nvPr/>
        </p:nvSpPr>
        <p:spPr>
          <a:xfrm>
            <a:off x="5894776" y="3964318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透镜或透镜组在光路中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不会带来附加的光程差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659180" y="5476890"/>
            <a:ext cx="104438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物像之间的等光程性：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使用光学仪器成像后，物点和像点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                 之间的各光线的光程都相等。</a:t>
            </a:r>
          </a:p>
        </p:txBody>
      </p:sp>
    </p:spTree>
    <p:extLst>
      <p:ext uri="{BB962C8B-B14F-4D97-AF65-F5344CB8AC3E}">
        <p14:creationId xmlns:p14="http://schemas.microsoft.com/office/powerpoint/2010/main" val="336938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103"/>
          <p:cNvGrpSpPr>
            <a:grpSpLocks/>
          </p:cNvGrpSpPr>
          <p:nvPr/>
        </p:nvGrpSpPr>
        <p:grpSpPr bwMode="auto">
          <a:xfrm>
            <a:off x="8442146" y="1784070"/>
            <a:ext cx="729399" cy="3573710"/>
            <a:chOff x="4513" y="1979"/>
            <a:chExt cx="288" cy="1995"/>
          </a:xfrm>
        </p:grpSpPr>
        <p:grpSp>
          <p:nvGrpSpPr>
            <p:cNvPr id="50" name="Group 89"/>
            <p:cNvGrpSpPr>
              <a:grpSpLocks/>
            </p:cNvGrpSpPr>
            <p:nvPr/>
          </p:nvGrpSpPr>
          <p:grpSpPr bwMode="auto">
            <a:xfrm>
              <a:off x="4513" y="1979"/>
              <a:ext cx="288" cy="998"/>
              <a:chOff x="4800" y="528"/>
              <a:chExt cx="288" cy="1570"/>
            </a:xfrm>
          </p:grpSpPr>
          <p:sp>
            <p:nvSpPr>
              <p:cNvPr id="58" name="Rectangle 90"/>
              <p:cNvSpPr>
                <a:spLocks noChangeArrowheads="1"/>
              </p:cNvSpPr>
              <p:nvPr/>
            </p:nvSpPr>
            <p:spPr bwMode="auto">
              <a:xfrm>
                <a:off x="4800" y="1310"/>
                <a:ext cx="288" cy="268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9" name="Rectangle 91"/>
              <p:cNvSpPr>
                <a:spLocks noChangeArrowheads="1"/>
              </p:cNvSpPr>
              <p:nvPr/>
            </p:nvSpPr>
            <p:spPr bwMode="auto">
              <a:xfrm>
                <a:off x="4800" y="1578"/>
                <a:ext cx="288" cy="266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0" name="Rectangle 92"/>
              <p:cNvSpPr>
                <a:spLocks noChangeArrowheads="1"/>
              </p:cNvSpPr>
              <p:nvPr/>
            </p:nvSpPr>
            <p:spPr bwMode="auto">
              <a:xfrm>
                <a:off x="4800" y="1832"/>
                <a:ext cx="288" cy="266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" name="Rectangle 93"/>
              <p:cNvSpPr>
                <a:spLocks noChangeArrowheads="1"/>
              </p:cNvSpPr>
              <p:nvPr/>
            </p:nvSpPr>
            <p:spPr bwMode="auto">
              <a:xfrm>
                <a:off x="4800" y="1044"/>
                <a:ext cx="288" cy="266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2" name="Rectangle 94"/>
              <p:cNvSpPr>
                <a:spLocks noChangeArrowheads="1"/>
              </p:cNvSpPr>
              <p:nvPr/>
            </p:nvSpPr>
            <p:spPr bwMode="auto">
              <a:xfrm>
                <a:off x="4800" y="777"/>
                <a:ext cx="288" cy="267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3" name="Rectangle 95"/>
              <p:cNvSpPr>
                <a:spLocks noChangeArrowheads="1"/>
              </p:cNvSpPr>
              <p:nvPr/>
            </p:nvSpPr>
            <p:spPr bwMode="auto">
              <a:xfrm>
                <a:off x="4800" y="528"/>
                <a:ext cx="288" cy="268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51" name="Group 96"/>
            <p:cNvGrpSpPr>
              <a:grpSpLocks/>
            </p:cNvGrpSpPr>
            <p:nvPr/>
          </p:nvGrpSpPr>
          <p:grpSpPr bwMode="auto">
            <a:xfrm>
              <a:off x="4513" y="2976"/>
              <a:ext cx="288" cy="998"/>
              <a:chOff x="4800" y="528"/>
              <a:chExt cx="288" cy="1570"/>
            </a:xfrm>
          </p:grpSpPr>
          <p:sp>
            <p:nvSpPr>
              <p:cNvPr id="52" name="Rectangle 97"/>
              <p:cNvSpPr>
                <a:spLocks noChangeArrowheads="1"/>
              </p:cNvSpPr>
              <p:nvPr/>
            </p:nvSpPr>
            <p:spPr bwMode="auto">
              <a:xfrm>
                <a:off x="4800" y="1310"/>
                <a:ext cx="288" cy="268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3" name="Rectangle 98"/>
              <p:cNvSpPr>
                <a:spLocks noChangeArrowheads="1"/>
              </p:cNvSpPr>
              <p:nvPr/>
            </p:nvSpPr>
            <p:spPr bwMode="auto">
              <a:xfrm>
                <a:off x="4800" y="1578"/>
                <a:ext cx="288" cy="266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4" name="Rectangle 99"/>
              <p:cNvSpPr>
                <a:spLocks noChangeArrowheads="1"/>
              </p:cNvSpPr>
              <p:nvPr/>
            </p:nvSpPr>
            <p:spPr bwMode="auto">
              <a:xfrm>
                <a:off x="4800" y="1832"/>
                <a:ext cx="288" cy="266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5" name="Rectangle 100"/>
              <p:cNvSpPr>
                <a:spLocks noChangeArrowheads="1"/>
              </p:cNvSpPr>
              <p:nvPr/>
            </p:nvSpPr>
            <p:spPr bwMode="auto">
              <a:xfrm>
                <a:off x="4800" y="1044"/>
                <a:ext cx="288" cy="266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6" name="Rectangle 101"/>
              <p:cNvSpPr>
                <a:spLocks noChangeArrowheads="1"/>
              </p:cNvSpPr>
              <p:nvPr/>
            </p:nvSpPr>
            <p:spPr bwMode="auto">
              <a:xfrm>
                <a:off x="4800" y="777"/>
                <a:ext cx="288" cy="267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7" name="Rectangle 102"/>
              <p:cNvSpPr>
                <a:spLocks noChangeArrowheads="1"/>
              </p:cNvSpPr>
              <p:nvPr/>
            </p:nvSpPr>
            <p:spPr bwMode="auto">
              <a:xfrm>
                <a:off x="4800" y="528"/>
                <a:ext cx="288" cy="268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sp>
        <p:nvSpPr>
          <p:cNvPr id="37" name="Arc 46"/>
          <p:cNvSpPr>
            <a:spLocks/>
          </p:cNvSpPr>
          <p:nvPr/>
        </p:nvSpPr>
        <p:spPr bwMode="auto">
          <a:xfrm>
            <a:off x="4812407" y="2744995"/>
            <a:ext cx="1566863" cy="2971800"/>
          </a:xfrm>
          <a:custGeom>
            <a:avLst/>
            <a:gdLst>
              <a:gd name="T0" fmla="*/ 0 w 22655"/>
              <a:gd name="T1" fmla="*/ 0 h 43200"/>
              <a:gd name="T2" fmla="*/ 0 w 22655"/>
              <a:gd name="T3" fmla="*/ 0 h 43200"/>
              <a:gd name="T4" fmla="*/ 0 w 22655"/>
              <a:gd name="T5" fmla="*/ 0 h 43200"/>
              <a:gd name="T6" fmla="*/ 0 60000 65536"/>
              <a:gd name="T7" fmla="*/ 0 60000 65536"/>
              <a:gd name="T8" fmla="*/ 0 60000 65536"/>
              <a:gd name="T9" fmla="*/ 0 w 22655"/>
              <a:gd name="T10" fmla="*/ 0 h 43200"/>
              <a:gd name="T11" fmla="*/ 22655 w 2265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655" h="43200" fill="none" extrusionOk="0">
                <a:moveTo>
                  <a:pt x="-1" y="25"/>
                </a:moveTo>
                <a:cubicBezTo>
                  <a:pt x="351" y="8"/>
                  <a:pt x="703" y="-1"/>
                  <a:pt x="1055" y="0"/>
                </a:cubicBezTo>
                <a:cubicBezTo>
                  <a:pt x="12984" y="0"/>
                  <a:pt x="22655" y="9670"/>
                  <a:pt x="22655" y="21600"/>
                </a:cubicBezTo>
                <a:cubicBezTo>
                  <a:pt x="22655" y="33529"/>
                  <a:pt x="12984" y="43200"/>
                  <a:pt x="1055" y="43200"/>
                </a:cubicBezTo>
                <a:cubicBezTo>
                  <a:pt x="703" y="43200"/>
                  <a:pt x="352" y="43191"/>
                  <a:pt x="0" y="43174"/>
                </a:cubicBezTo>
              </a:path>
              <a:path w="22655" h="43200" stroke="0" extrusionOk="0">
                <a:moveTo>
                  <a:pt x="-1" y="25"/>
                </a:moveTo>
                <a:cubicBezTo>
                  <a:pt x="351" y="8"/>
                  <a:pt x="703" y="-1"/>
                  <a:pt x="1055" y="0"/>
                </a:cubicBezTo>
                <a:cubicBezTo>
                  <a:pt x="12984" y="0"/>
                  <a:pt x="22655" y="9670"/>
                  <a:pt x="22655" y="21600"/>
                </a:cubicBezTo>
                <a:cubicBezTo>
                  <a:pt x="22655" y="33529"/>
                  <a:pt x="12984" y="43200"/>
                  <a:pt x="1055" y="43200"/>
                </a:cubicBezTo>
                <a:cubicBezTo>
                  <a:pt x="703" y="43200"/>
                  <a:pt x="352" y="43191"/>
                  <a:pt x="0" y="43174"/>
                </a:cubicBezTo>
                <a:lnTo>
                  <a:pt x="1055" y="21600"/>
                </a:lnTo>
                <a:lnTo>
                  <a:pt x="-1" y="25"/>
                </a:lnTo>
                <a:close/>
              </a:path>
            </a:pathLst>
          </a:custGeom>
          <a:noFill/>
          <a:ln w="57150">
            <a:solidFill>
              <a:srgbClr val="008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Arc 47"/>
          <p:cNvSpPr>
            <a:spLocks/>
          </p:cNvSpPr>
          <p:nvPr/>
        </p:nvSpPr>
        <p:spPr bwMode="auto">
          <a:xfrm>
            <a:off x="4779069" y="2440195"/>
            <a:ext cx="1871663" cy="3581400"/>
          </a:xfrm>
          <a:custGeom>
            <a:avLst/>
            <a:gdLst>
              <a:gd name="T0" fmla="*/ 0 w 22655"/>
              <a:gd name="T1" fmla="*/ 0 h 43200"/>
              <a:gd name="T2" fmla="*/ 0 w 22655"/>
              <a:gd name="T3" fmla="*/ 0 h 43200"/>
              <a:gd name="T4" fmla="*/ 0 w 22655"/>
              <a:gd name="T5" fmla="*/ 0 h 43200"/>
              <a:gd name="T6" fmla="*/ 0 60000 65536"/>
              <a:gd name="T7" fmla="*/ 0 60000 65536"/>
              <a:gd name="T8" fmla="*/ 0 60000 65536"/>
              <a:gd name="T9" fmla="*/ 0 w 22655"/>
              <a:gd name="T10" fmla="*/ 0 h 43200"/>
              <a:gd name="T11" fmla="*/ 22655 w 2265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655" h="43200" fill="none" extrusionOk="0">
                <a:moveTo>
                  <a:pt x="-1" y="25"/>
                </a:moveTo>
                <a:cubicBezTo>
                  <a:pt x="351" y="8"/>
                  <a:pt x="703" y="-1"/>
                  <a:pt x="1055" y="0"/>
                </a:cubicBezTo>
                <a:cubicBezTo>
                  <a:pt x="12984" y="0"/>
                  <a:pt x="22655" y="9670"/>
                  <a:pt x="22655" y="21600"/>
                </a:cubicBezTo>
                <a:cubicBezTo>
                  <a:pt x="22655" y="33529"/>
                  <a:pt x="12984" y="43200"/>
                  <a:pt x="1055" y="43200"/>
                </a:cubicBezTo>
                <a:cubicBezTo>
                  <a:pt x="703" y="43200"/>
                  <a:pt x="352" y="43191"/>
                  <a:pt x="0" y="43174"/>
                </a:cubicBezTo>
              </a:path>
              <a:path w="22655" h="43200" stroke="0" extrusionOk="0">
                <a:moveTo>
                  <a:pt x="-1" y="25"/>
                </a:moveTo>
                <a:cubicBezTo>
                  <a:pt x="351" y="8"/>
                  <a:pt x="703" y="-1"/>
                  <a:pt x="1055" y="0"/>
                </a:cubicBezTo>
                <a:cubicBezTo>
                  <a:pt x="12984" y="0"/>
                  <a:pt x="22655" y="9670"/>
                  <a:pt x="22655" y="21600"/>
                </a:cubicBezTo>
                <a:cubicBezTo>
                  <a:pt x="22655" y="33529"/>
                  <a:pt x="12984" y="43200"/>
                  <a:pt x="1055" y="43200"/>
                </a:cubicBezTo>
                <a:cubicBezTo>
                  <a:pt x="703" y="43200"/>
                  <a:pt x="352" y="43191"/>
                  <a:pt x="0" y="43174"/>
                </a:cubicBezTo>
                <a:lnTo>
                  <a:pt x="1055" y="21600"/>
                </a:lnTo>
                <a:lnTo>
                  <a:pt x="-1" y="25"/>
                </a:lnTo>
                <a:close/>
              </a:path>
            </a:pathLst>
          </a:cu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Arc 13"/>
          <p:cNvSpPr>
            <a:spLocks/>
          </p:cNvSpPr>
          <p:nvPr/>
        </p:nvSpPr>
        <p:spPr bwMode="auto">
          <a:xfrm>
            <a:off x="4804714" y="3532524"/>
            <a:ext cx="685800" cy="1371600"/>
          </a:xfrm>
          <a:custGeom>
            <a:avLst/>
            <a:gdLst>
              <a:gd name="T0" fmla="*/ 0 w 22830"/>
              <a:gd name="T1" fmla="*/ 0 h 43198"/>
              <a:gd name="T2" fmla="*/ 0 w 22830"/>
              <a:gd name="T3" fmla="*/ 0 h 43198"/>
              <a:gd name="T4" fmla="*/ 0 w 22830"/>
              <a:gd name="T5" fmla="*/ 0 h 43198"/>
              <a:gd name="T6" fmla="*/ 0 60000 65536"/>
              <a:gd name="T7" fmla="*/ 0 60000 65536"/>
              <a:gd name="T8" fmla="*/ 0 60000 65536"/>
              <a:gd name="T9" fmla="*/ 0 w 22830"/>
              <a:gd name="T10" fmla="*/ 0 h 43198"/>
              <a:gd name="T11" fmla="*/ 22830 w 22830"/>
              <a:gd name="T12" fmla="*/ 43198 h 43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830" h="43198" fill="none" extrusionOk="0">
                <a:moveTo>
                  <a:pt x="0" y="35"/>
                </a:moveTo>
                <a:cubicBezTo>
                  <a:pt x="409" y="11"/>
                  <a:pt x="819" y="-1"/>
                  <a:pt x="1230" y="0"/>
                </a:cubicBezTo>
                <a:cubicBezTo>
                  <a:pt x="13159" y="0"/>
                  <a:pt x="22830" y="9670"/>
                  <a:pt x="22830" y="21600"/>
                </a:cubicBezTo>
                <a:cubicBezTo>
                  <a:pt x="22830" y="33411"/>
                  <a:pt x="13342" y="43032"/>
                  <a:pt x="1531" y="43197"/>
                </a:cubicBezTo>
              </a:path>
              <a:path w="22830" h="43198" stroke="0" extrusionOk="0">
                <a:moveTo>
                  <a:pt x="0" y="35"/>
                </a:moveTo>
                <a:cubicBezTo>
                  <a:pt x="409" y="11"/>
                  <a:pt x="819" y="-1"/>
                  <a:pt x="1230" y="0"/>
                </a:cubicBezTo>
                <a:cubicBezTo>
                  <a:pt x="13159" y="0"/>
                  <a:pt x="22830" y="9670"/>
                  <a:pt x="22830" y="21600"/>
                </a:cubicBezTo>
                <a:cubicBezTo>
                  <a:pt x="22830" y="33411"/>
                  <a:pt x="13342" y="43032"/>
                  <a:pt x="1531" y="43197"/>
                </a:cubicBezTo>
                <a:lnTo>
                  <a:pt x="1230" y="21600"/>
                </a:lnTo>
                <a:lnTo>
                  <a:pt x="0" y="35"/>
                </a:lnTo>
                <a:close/>
              </a:path>
            </a:pathLst>
          </a:cu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Arc 14"/>
          <p:cNvSpPr>
            <a:spLocks/>
          </p:cNvSpPr>
          <p:nvPr/>
        </p:nvSpPr>
        <p:spPr bwMode="auto">
          <a:xfrm>
            <a:off x="4769789" y="2997536"/>
            <a:ext cx="1330325" cy="2439988"/>
          </a:xfrm>
          <a:custGeom>
            <a:avLst/>
            <a:gdLst>
              <a:gd name="T0" fmla="*/ 0 w 23226"/>
              <a:gd name="T1" fmla="*/ 0 h 43200"/>
              <a:gd name="T2" fmla="*/ 0 w 23226"/>
              <a:gd name="T3" fmla="*/ 0 h 43200"/>
              <a:gd name="T4" fmla="*/ 0 w 23226"/>
              <a:gd name="T5" fmla="*/ 0 h 43200"/>
              <a:gd name="T6" fmla="*/ 0 60000 65536"/>
              <a:gd name="T7" fmla="*/ 0 60000 65536"/>
              <a:gd name="T8" fmla="*/ 0 60000 65536"/>
              <a:gd name="T9" fmla="*/ 0 w 23226"/>
              <a:gd name="T10" fmla="*/ 0 h 43200"/>
              <a:gd name="T11" fmla="*/ 23226 w 23226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26" h="43200" fill="none" extrusionOk="0">
                <a:moveTo>
                  <a:pt x="570" y="25"/>
                </a:moveTo>
                <a:cubicBezTo>
                  <a:pt x="922" y="8"/>
                  <a:pt x="1274" y="-1"/>
                  <a:pt x="1626" y="0"/>
                </a:cubicBezTo>
                <a:cubicBezTo>
                  <a:pt x="13555" y="0"/>
                  <a:pt x="23226" y="9670"/>
                  <a:pt x="23226" y="21600"/>
                </a:cubicBezTo>
                <a:cubicBezTo>
                  <a:pt x="23226" y="33529"/>
                  <a:pt x="13555" y="43200"/>
                  <a:pt x="1626" y="43200"/>
                </a:cubicBezTo>
                <a:cubicBezTo>
                  <a:pt x="1083" y="43200"/>
                  <a:pt x="541" y="43179"/>
                  <a:pt x="0" y="43138"/>
                </a:cubicBezTo>
              </a:path>
              <a:path w="23226" h="43200" stroke="0" extrusionOk="0">
                <a:moveTo>
                  <a:pt x="570" y="25"/>
                </a:moveTo>
                <a:cubicBezTo>
                  <a:pt x="922" y="8"/>
                  <a:pt x="1274" y="-1"/>
                  <a:pt x="1626" y="0"/>
                </a:cubicBezTo>
                <a:cubicBezTo>
                  <a:pt x="13555" y="0"/>
                  <a:pt x="23226" y="9670"/>
                  <a:pt x="23226" y="21600"/>
                </a:cubicBezTo>
                <a:cubicBezTo>
                  <a:pt x="23226" y="33529"/>
                  <a:pt x="13555" y="43200"/>
                  <a:pt x="1626" y="43200"/>
                </a:cubicBezTo>
                <a:cubicBezTo>
                  <a:pt x="1083" y="43200"/>
                  <a:pt x="541" y="43179"/>
                  <a:pt x="0" y="43138"/>
                </a:cubicBezTo>
                <a:lnTo>
                  <a:pt x="1626" y="21600"/>
                </a:lnTo>
                <a:lnTo>
                  <a:pt x="570" y="25"/>
                </a:lnTo>
                <a:close/>
              </a:path>
            </a:pathLst>
          </a:cu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Arc 15"/>
          <p:cNvSpPr>
            <a:spLocks/>
          </p:cNvSpPr>
          <p:nvPr/>
        </p:nvSpPr>
        <p:spPr bwMode="auto">
          <a:xfrm>
            <a:off x="4804714" y="3989724"/>
            <a:ext cx="228600" cy="457200"/>
          </a:xfrm>
          <a:custGeom>
            <a:avLst/>
            <a:gdLst>
              <a:gd name="T0" fmla="*/ 0 w 24965"/>
              <a:gd name="T1" fmla="*/ 0 h 43200"/>
              <a:gd name="T2" fmla="*/ 0 w 24965"/>
              <a:gd name="T3" fmla="*/ 0 h 43200"/>
              <a:gd name="T4" fmla="*/ 0 w 24965"/>
              <a:gd name="T5" fmla="*/ 0 h 43200"/>
              <a:gd name="T6" fmla="*/ 0 60000 65536"/>
              <a:gd name="T7" fmla="*/ 0 60000 65536"/>
              <a:gd name="T8" fmla="*/ 0 60000 65536"/>
              <a:gd name="T9" fmla="*/ 0 w 24965"/>
              <a:gd name="T10" fmla="*/ 0 h 43200"/>
              <a:gd name="T11" fmla="*/ 24965 w 2496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965" h="43200" fill="none" extrusionOk="0">
                <a:moveTo>
                  <a:pt x="122" y="244"/>
                </a:moveTo>
                <a:cubicBezTo>
                  <a:pt x="1195" y="81"/>
                  <a:pt x="2279" y="-1"/>
                  <a:pt x="3365" y="0"/>
                </a:cubicBezTo>
                <a:cubicBezTo>
                  <a:pt x="15294" y="0"/>
                  <a:pt x="24965" y="9670"/>
                  <a:pt x="24965" y="21600"/>
                </a:cubicBezTo>
                <a:cubicBezTo>
                  <a:pt x="24965" y="33529"/>
                  <a:pt x="15294" y="43200"/>
                  <a:pt x="3365" y="43200"/>
                </a:cubicBezTo>
                <a:cubicBezTo>
                  <a:pt x="2238" y="43200"/>
                  <a:pt x="1113" y="43111"/>
                  <a:pt x="-1" y="42936"/>
                </a:cubicBezTo>
              </a:path>
              <a:path w="24965" h="43200" stroke="0" extrusionOk="0">
                <a:moveTo>
                  <a:pt x="122" y="244"/>
                </a:moveTo>
                <a:cubicBezTo>
                  <a:pt x="1195" y="81"/>
                  <a:pt x="2279" y="-1"/>
                  <a:pt x="3365" y="0"/>
                </a:cubicBezTo>
                <a:cubicBezTo>
                  <a:pt x="15294" y="0"/>
                  <a:pt x="24965" y="9670"/>
                  <a:pt x="24965" y="21600"/>
                </a:cubicBezTo>
                <a:cubicBezTo>
                  <a:pt x="24965" y="33529"/>
                  <a:pt x="15294" y="43200"/>
                  <a:pt x="3365" y="43200"/>
                </a:cubicBezTo>
                <a:cubicBezTo>
                  <a:pt x="2238" y="43200"/>
                  <a:pt x="1113" y="43111"/>
                  <a:pt x="-1" y="42936"/>
                </a:cubicBezTo>
                <a:lnTo>
                  <a:pt x="3365" y="21600"/>
                </a:lnTo>
                <a:lnTo>
                  <a:pt x="122" y="244"/>
                </a:lnTo>
                <a:close/>
              </a:path>
            </a:pathLst>
          </a:cu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Arc 16"/>
          <p:cNvSpPr>
            <a:spLocks/>
          </p:cNvSpPr>
          <p:nvPr/>
        </p:nvSpPr>
        <p:spPr bwMode="auto">
          <a:xfrm>
            <a:off x="4804714" y="3761124"/>
            <a:ext cx="457200" cy="914400"/>
          </a:xfrm>
          <a:custGeom>
            <a:avLst/>
            <a:gdLst>
              <a:gd name="T0" fmla="*/ 0 w 21827"/>
              <a:gd name="T1" fmla="*/ 0 h 43189"/>
              <a:gd name="T2" fmla="*/ 0 w 21827"/>
              <a:gd name="T3" fmla="*/ 0 h 43189"/>
              <a:gd name="T4" fmla="*/ 0 w 21827"/>
              <a:gd name="T5" fmla="*/ 0 h 43189"/>
              <a:gd name="T6" fmla="*/ 0 60000 65536"/>
              <a:gd name="T7" fmla="*/ 0 60000 65536"/>
              <a:gd name="T8" fmla="*/ 0 60000 65536"/>
              <a:gd name="T9" fmla="*/ 0 w 21827"/>
              <a:gd name="T10" fmla="*/ 0 h 43189"/>
              <a:gd name="T11" fmla="*/ 21827 w 21827"/>
              <a:gd name="T12" fmla="*/ 43189 h 431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827" h="43189" fill="none" extrusionOk="0">
                <a:moveTo>
                  <a:pt x="0" y="1"/>
                </a:moveTo>
                <a:cubicBezTo>
                  <a:pt x="75" y="0"/>
                  <a:pt x="151" y="-1"/>
                  <a:pt x="227" y="0"/>
                </a:cubicBezTo>
                <a:cubicBezTo>
                  <a:pt x="12156" y="0"/>
                  <a:pt x="21827" y="9670"/>
                  <a:pt x="21827" y="21600"/>
                </a:cubicBezTo>
                <a:cubicBezTo>
                  <a:pt x="21827" y="33257"/>
                  <a:pt x="12576" y="42812"/>
                  <a:pt x="924" y="43188"/>
                </a:cubicBezTo>
              </a:path>
              <a:path w="21827" h="43189" stroke="0" extrusionOk="0">
                <a:moveTo>
                  <a:pt x="0" y="1"/>
                </a:moveTo>
                <a:cubicBezTo>
                  <a:pt x="75" y="0"/>
                  <a:pt x="151" y="-1"/>
                  <a:pt x="227" y="0"/>
                </a:cubicBezTo>
                <a:cubicBezTo>
                  <a:pt x="12156" y="0"/>
                  <a:pt x="21827" y="9670"/>
                  <a:pt x="21827" y="21600"/>
                </a:cubicBezTo>
                <a:cubicBezTo>
                  <a:pt x="21827" y="33257"/>
                  <a:pt x="12576" y="42812"/>
                  <a:pt x="924" y="43188"/>
                </a:cubicBezTo>
                <a:lnTo>
                  <a:pt x="227" y="21600"/>
                </a:lnTo>
                <a:lnTo>
                  <a:pt x="0" y="1"/>
                </a:lnTo>
                <a:close/>
              </a:path>
            </a:pathLst>
          </a:custGeom>
          <a:noFill/>
          <a:ln w="57150">
            <a:solidFill>
              <a:srgbClr val="008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Arc 17"/>
          <p:cNvSpPr>
            <a:spLocks/>
          </p:cNvSpPr>
          <p:nvPr/>
        </p:nvSpPr>
        <p:spPr bwMode="auto">
          <a:xfrm>
            <a:off x="4804714" y="3303924"/>
            <a:ext cx="990600" cy="1828800"/>
          </a:xfrm>
          <a:custGeom>
            <a:avLst/>
            <a:gdLst>
              <a:gd name="T0" fmla="*/ 0 w 23200"/>
              <a:gd name="T1" fmla="*/ 0 h 43200"/>
              <a:gd name="T2" fmla="*/ 0 w 23200"/>
              <a:gd name="T3" fmla="*/ 0 h 43200"/>
              <a:gd name="T4" fmla="*/ 0 w 23200"/>
              <a:gd name="T5" fmla="*/ 0 h 43200"/>
              <a:gd name="T6" fmla="*/ 0 60000 65536"/>
              <a:gd name="T7" fmla="*/ 0 60000 65536"/>
              <a:gd name="T8" fmla="*/ 0 60000 65536"/>
              <a:gd name="T9" fmla="*/ 0 w 23200"/>
              <a:gd name="T10" fmla="*/ 0 h 43200"/>
              <a:gd name="T11" fmla="*/ 23200 w 2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00" h="43200" fill="none" extrusionOk="0">
                <a:moveTo>
                  <a:pt x="661" y="20"/>
                </a:moveTo>
                <a:cubicBezTo>
                  <a:pt x="973" y="6"/>
                  <a:pt x="1286" y="-1"/>
                  <a:pt x="1600" y="0"/>
                </a:cubicBezTo>
                <a:cubicBezTo>
                  <a:pt x="13529" y="0"/>
                  <a:pt x="23200" y="9670"/>
                  <a:pt x="23200" y="21600"/>
                </a:cubicBezTo>
                <a:cubicBezTo>
                  <a:pt x="23200" y="33529"/>
                  <a:pt x="13529" y="43200"/>
                  <a:pt x="1600" y="43200"/>
                </a:cubicBezTo>
                <a:cubicBezTo>
                  <a:pt x="1066" y="43200"/>
                  <a:pt x="532" y="43180"/>
                  <a:pt x="0" y="43140"/>
                </a:cubicBezTo>
              </a:path>
              <a:path w="23200" h="43200" stroke="0" extrusionOk="0">
                <a:moveTo>
                  <a:pt x="661" y="20"/>
                </a:moveTo>
                <a:cubicBezTo>
                  <a:pt x="973" y="6"/>
                  <a:pt x="1286" y="-1"/>
                  <a:pt x="1600" y="0"/>
                </a:cubicBezTo>
                <a:cubicBezTo>
                  <a:pt x="13529" y="0"/>
                  <a:pt x="23200" y="9670"/>
                  <a:pt x="23200" y="21600"/>
                </a:cubicBezTo>
                <a:cubicBezTo>
                  <a:pt x="23200" y="33529"/>
                  <a:pt x="13529" y="43200"/>
                  <a:pt x="1600" y="43200"/>
                </a:cubicBezTo>
                <a:cubicBezTo>
                  <a:pt x="1066" y="43200"/>
                  <a:pt x="532" y="43180"/>
                  <a:pt x="0" y="43140"/>
                </a:cubicBezTo>
                <a:lnTo>
                  <a:pt x="1600" y="21600"/>
                </a:lnTo>
                <a:lnTo>
                  <a:pt x="661" y="20"/>
                </a:lnTo>
                <a:close/>
              </a:path>
            </a:pathLst>
          </a:custGeom>
          <a:noFill/>
          <a:ln w="57150">
            <a:solidFill>
              <a:srgbClr val="008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Arc 13"/>
          <p:cNvSpPr>
            <a:spLocks/>
          </p:cNvSpPr>
          <p:nvPr/>
        </p:nvSpPr>
        <p:spPr bwMode="auto">
          <a:xfrm>
            <a:off x="2890668" y="2972134"/>
            <a:ext cx="685800" cy="1371600"/>
          </a:xfrm>
          <a:custGeom>
            <a:avLst/>
            <a:gdLst>
              <a:gd name="T0" fmla="*/ 0 w 22830"/>
              <a:gd name="T1" fmla="*/ 0 h 43198"/>
              <a:gd name="T2" fmla="*/ 0 w 22830"/>
              <a:gd name="T3" fmla="*/ 0 h 43198"/>
              <a:gd name="T4" fmla="*/ 0 w 22830"/>
              <a:gd name="T5" fmla="*/ 0 h 43198"/>
              <a:gd name="T6" fmla="*/ 0 60000 65536"/>
              <a:gd name="T7" fmla="*/ 0 60000 65536"/>
              <a:gd name="T8" fmla="*/ 0 60000 65536"/>
              <a:gd name="T9" fmla="*/ 0 w 22830"/>
              <a:gd name="T10" fmla="*/ 0 h 43198"/>
              <a:gd name="T11" fmla="*/ 22830 w 22830"/>
              <a:gd name="T12" fmla="*/ 43198 h 43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830" h="43198" fill="none" extrusionOk="0">
                <a:moveTo>
                  <a:pt x="0" y="35"/>
                </a:moveTo>
                <a:cubicBezTo>
                  <a:pt x="409" y="11"/>
                  <a:pt x="819" y="-1"/>
                  <a:pt x="1230" y="0"/>
                </a:cubicBezTo>
                <a:cubicBezTo>
                  <a:pt x="13159" y="0"/>
                  <a:pt x="22830" y="9670"/>
                  <a:pt x="22830" y="21600"/>
                </a:cubicBezTo>
                <a:cubicBezTo>
                  <a:pt x="22830" y="33411"/>
                  <a:pt x="13342" y="43032"/>
                  <a:pt x="1531" y="43197"/>
                </a:cubicBezTo>
              </a:path>
              <a:path w="22830" h="43198" stroke="0" extrusionOk="0">
                <a:moveTo>
                  <a:pt x="0" y="35"/>
                </a:moveTo>
                <a:cubicBezTo>
                  <a:pt x="409" y="11"/>
                  <a:pt x="819" y="-1"/>
                  <a:pt x="1230" y="0"/>
                </a:cubicBezTo>
                <a:cubicBezTo>
                  <a:pt x="13159" y="0"/>
                  <a:pt x="22830" y="9670"/>
                  <a:pt x="22830" y="21600"/>
                </a:cubicBezTo>
                <a:cubicBezTo>
                  <a:pt x="22830" y="33411"/>
                  <a:pt x="13342" y="43032"/>
                  <a:pt x="1531" y="43197"/>
                </a:cubicBezTo>
                <a:lnTo>
                  <a:pt x="1230" y="21600"/>
                </a:lnTo>
                <a:lnTo>
                  <a:pt x="0" y="35"/>
                </a:lnTo>
                <a:close/>
              </a:path>
            </a:pathLst>
          </a:cu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Arc 14"/>
          <p:cNvSpPr>
            <a:spLocks/>
          </p:cNvSpPr>
          <p:nvPr/>
        </p:nvSpPr>
        <p:spPr bwMode="auto">
          <a:xfrm>
            <a:off x="2855743" y="2437146"/>
            <a:ext cx="1330325" cy="2439988"/>
          </a:xfrm>
          <a:custGeom>
            <a:avLst/>
            <a:gdLst>
              <a:gd name="T0" fmla="*/ 0 w 23226"/>
              <a:gd name="T1" fmla="*/ 0 h 43200"/>
              <a:gd name="T2" fmla="*/ 0 w 23226"/>
              <a:gd name="T3" fmla="*/ 0 h 43200"/>
              <a:gd name="T4" fmla="*/ 0 w 23226"/>
              <a:gd name="T5" fmla="*/ 0 h 43200"/>
              <a:gd name="T6" fmla="*/ 0 60000 65536"/>
              <a:gd name="T7" fmla="*/ 0 60000 65536"/>
              <a:gd name="T8" fmla="*/ 0 60000 65536"/>
              <a:gd name="T9" fmla="*/ 0 w 23226"/>
              <a:gd name="T10" fmla="*/ 0 h 43200"/>
              <a:gd name="T11" fmla="*/ 23226 w 23226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26" h="43200" fill="none" extrusionOk="0">
                <a:moveTo>
                  <a:pt x="570" y="25"/>
                </a:moveTo>
                <a:cubicBezTo>
                  <a:pt x="922" y="8"/>
                  <a:pt x="1274" y="-1"/>
                  <a:pt x="1626" y="0"/>
                </a:cubicBezTo>
                <a:cubicBezTo>
                  <a:pt x="13555" y="0"/>
                  <a:pt x="23226" y="9670"/>
                  <a:pt x="23226" y="21600"/>
                </a:cubicBezTo>
                <a:cubicBezTo>
                  <a:pt x="23226" y="33529"/>
                  <a:pt x="13555" y="43200"/>
                  <a:pt x="1626" y="43200"/>
                </a:cubicBezTo>
                <a:cubicBezTo>
                  <a:pt x="1083" y="43200"/>
                  <a:pt x="541" y="43179"/>
                  <a:pt x="0" y="43138"/>
                </a:cubicBezTo>
              </a:path>
              <a:path w="23226" h="43200" stroke="0" extrusionOk="0">
                <a:moveTo>
                  <a:pt x="570" y="25"/>
                </a:moveTo>
                <a:cubicBezTo>
                  <a:pt x="922" y="8"/>
                  <a:pt x="1274" y="-1"/>
                  <a:pt x="1626" y="0"/>
                </a:cubicBezTo>
                <a:cubicBezTo>
                  <a:pt x="13555" y="0"/>
                  <a:pt x="23226" y="9670"/>
                  <a:pt x="23226" y="21600"/>
                </a:cubicBezTo>
                <a:cubicBezTo>
                  <a:pt x="23226" y="33529"/>
                  <a:pt x="13555" y="43200"/>
                  <a:pt x="1626" y="43200"/>
                </a:cubicBezTo>
                <a:cubicBezTo>
                  <a:pt x="1083" y="43200"/>
                  <a:pt x="541" y="43179"/>
                  <a:pt x="0" y="43138"/>
                </a:cubicBezTo>
                <a:lnTo>
                  <a:pt x="1626" y="21600"/>
                </a:lnTo>
                <a:lnTo>
                  <a:pt x="570" y="25"/>
                </a:lnTo>
                <a:close/>
              </a:path>
            </a:pathLst>
          </a:cu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Arc 15"/>
          <p:cNvSpPr>
            <a:spLocks/>
          </p:cNvSpPr>
          <p:nvPr/>
        </p:nvSpPr>
        <p:spPr bwMode="auto">
          <a:xfrm>
            <a:off x="2890668" y="3429334"/>
            <a:ext cx="228600" cy="457200"/>
          </a:xfrm>
          <a:custGeom>
            <a:avLst/>
            <a:gdLst>
              <a:gd name="T0" fmla="*/ 0 w 24965"/>
              <a:gd name="T1" fmla="*/ 0 h 43200"/>
              <a:gd name="T2" fmla="*/ 0 w 24965"/>
              <a:gd name="T3" fmla="*/ 0 h 43200"/>
              <a:gd name="T4" fmla="*/ 0 w 24965"/>
              <a:gd name="T5" fmla="*/ 0 h 43200"/>
              <a:gd name="T6" fmla="*/ 0 60000 65536"/>
              <a:gd name="T7" fmla="*/ 0 60000 65536"/>
              <a:gd name="T8" fmla="*/ 0 60000 65536"/>
              <a:gd name="T9" fmla="*/ 0 w 24965"/>
              <a:gd name="T10" fmla="*/ 0 h 43200"/>
              <a:gd name="T11" fmla="*/ 24965 w 2496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965" h="43200" fill="none" extrusionOk="0">
                <a:moveTo>
                  <a:pt x="122" y="244"/>
                </a:moveTo>
                <a:cubicBezTo>
                  <a:pt x="1195" y="81"/>
                  <a:pt x="2279" y="-1"/>
                  <a:pt x="3365" y="0"/>
                </a:cubicBezTo>
                <a:cubicBezTo>
                  <a:pt x="15294" y="0"/>
                  <a:pt x="24965" y="9670"/>
                  <a:pt x="24965" y="21600"/>
                </a:cubicBezTo>
                <a:cubicBezTo>
                  <a:pt x="24965" y="33529"/>
                  <a:pt x="15294" y="43200"/>
                  <a:pt x="3365" y="43200"/>
                </a:cubicBezTo>
                <a:cubicBezTo>
                  <a:pt x="2238" y="43200"/>
                  <a:pt x="1113" y="43111"/>
                  <a:pt x="-1" y="42936"/>
                </a:cubicBezTo>
              </a:path>
              <a:path w="24965" h="43200" stroke="0" extrusionOk="0">
                <a:moveTo>
                  <a:pt x="122" y="244"/>
                </a:moveTo>
                <a:cubicBezTo>
                  <a:pt x="1195" y="81"/>
                  <a:pt x="2279" y="-1"/>
                  <a:pt x="3365" y="0"/>
                </a:cubicBezTo>
                <a:cubicBezTo>
                  <a:pt x="15294" y="0"/>
                  <a:pt x="24965" y="9670"/>
                  <a:pt x="24965" y="21600"/>
                </a:cubicBezTo>
                <a:cubicBezTo>
                  <a:pt x="24965" y="33529"/>
                  <a:pt x="15294" y="43200"/>
                  <a:pt x="3365" y="43200"/>
                </a:cubicBezTo>
                <a:cubicBezTo>
                  <a:pt x="2238" y="43200"/>
                  <a:pt x="1113" y="43111"/>
                  <a:pt x="-1" y="42936"/>
                </a:cubicBezTo>
                <a:lnTo>
                  <a:pt x="3365" y="21600"/>
                </a:lnTo>
                <a:lnTo>
                  <a:pt x="122" y="244"/>
                </a:lnTo>
                <a:close/>
              </a:path>
            </a:pathLst>
          </a:cu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Arc 16"/>
          <p:cNvSpPr>
            <a:spLocks/>
          </p:cNvSpPr>
          <p:nvPr/>
        </p:nvSpPr>
        <p:spPr bwMode="auto">
          <a:xfrm>
            <a:off x="2890668" y="3200734"/>
            <a:ext cx="457200" cy="914400"/>
          </a:xfrm>
          <a:custGeom>
            <a:avLst/>
            <a:gdLst>
              <a:gd name="T0" fmla="*/ 0 w 21827"/>
              <a:gd name="T1" fmla="*/ 0 h 43189"/>
              <a:gd name="T2" fmla="*/ 0 w 21827"/>
              <a:gd name="T3" fmla="*/ 0 h 43189"/>
              <a:gd name="T4" fmla="*/ 0 w 21827"/>
              <a:gd name="T5" fmla="*/ 0 h 43189"/>
              <a:gd name="T6" fmla="*/ 0 60000 65536"/>
              <a:gd name="T7" fmla="*/ 0 60000 65536"/>
              <a:gd name="T8" fmla="*/ 0 60000 65536"/>
              <a:gd name="T9" fmla="*/ 0 w 21827"/>
              <a:gd name="T10" fmla="*/ 0 h 43189"/>
              <a:gd name="T11" fmla="*/ 21827 w 21827"/>
              <a:gd name="T12" fmla="*/ 43189 h 431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827" h="43189" fill="none" extrusionOk="0">
                <a:moveTo>
                  <a:pt x="0" y="1"/>
                </a:moveTo>
                <a:cubicBezTo>
                  <a:pt x="75" y="0"/>
                  <a:pt x="151" y="-1"/>
                  <a:pt x="227" y="0"/>
                </a:cubicBezTo>
                <a:cubicBezTo>
                  <a:pt x="12156" y="0"/>
                  <a:pt x="21827" y="9670"/>
                  <a:pt x="21827" y="21600"/>
                </a:cubicBezTo>
                <a:cubicBezTo>
                  <a:pt x="21827" y="33257"/>
                  <a:pt x="12576" y="42812"/>
                  <a:pt x="924" y="43188"/>
                </a:cubicBezTo>
              </a:path>
              <a:path w="21827" h="43189" stroke="0" extrusionOk="0">
                <a:moveTo>
                  <a:pt x="0" y="1"/>
                </a:moveTo>
                <a:cubicBezTo>
                  <a:pt x="75" y="0"/>
                  <a:pt x="151" y="-1"/>
                  <a:pt x="227" y="0"/>
                </a:cubicBezTo>
                <a:cubicBezTo>
                  <a:pt x="12156" y="0"/>
                  <a:pt x="21827" y="9670"/>
                  <a:pt x="21827" y="21600"/>
                </a:cubicBezTo>
                <a:cubicBezTo>
                  <a:pt x="21827" y="33257"/>
                  <a:pt x="12576" y="42812"/>
                  <a:pt x="924" y="43188"/>
                </a:cubicBezTo>
                <a:lnTo>
                  <a:pt x="227" y="21600"/>
                </a:lnTo>
                <a:lnTo>
                  <a:pt x="0" y="1"/>
                </a:lnTo>
                <a:close/>
              </a:path>
            </a:pathLst>
          </a:custGeom>
          <a:noFill/>
          <a:ln w="57150">
            <a:solidFill>
              <a:srgbClr val="008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Arc 17"/>
          <p:cNvSpPr>
            <a:spLocks/>
          </p:cNvSpPr>
          <p:nvPr/>
        </p:nvSpPr>
        <p:spPr bwMode="auto">
          <a:xfrm>
            <a:off x="2890668" y="2743534"/>
            <a:ext cx="990600" cy="1828800"/>
          </a:xfrm>
          <a:custGeom>
            <a:avLst/>
            <a:gdLst>
              <a:gd name="T0" fmla="*/ 0 w 23200"/>
              <a:gd name="T1" fmla="*/ 0 h 43200"/>
              <a:gd name="T2" fmla="*/ 0 w 23200"/>
              <a:gd name="T3" fmla="*/ 0 h 43200"/>
              <a:gd name="T4" fmla="*/ 0 w 23200"/>
              <a:gd name="T5" fmla="*/ 0 h 43200"/>
              <a:gd name="T6" fmla="*/ 0 60000 65536"/>
              <a:gd name="T7" fmla="*/ 0 60000 65536"/>
              <a:gd name="T8" fmla="*/ 0 60000 65536"/>
              <a:gd name="T9" fmla="*/ 0 w 23200"/>
              <a:gd name="T10" fmla="*/ 0 h 43200"/>
              <a:gd name="T11" fmla="*/ 23200 w 2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00" h="43200" fill="none" extrusionOk="0">
                <a:moveTo>
                  <a:pt x="661" y="20"/>
                </a:moveTo>
                <a:cubicBezTo>
                  <a:pt x="973" y="6"/>
                  <a:pt x="1286" y="-1"/>
                  <a:pt x="1600" y="0"/>
                </a:cubicBezTo>
                <a:cubicBezTo>
                  <a:pt x="13529" y="0"/>
                  <a:pt x="23200" y="9670"/>
                  <a:pt x="23200" y="21600"/>
                </a:cubicBezTo>
                <a:cubicBezTo>
                  <a:pt x="23200" y="33529"/>
                  <a:pt x="13529" y="43200"/>
                  <a:pt x="1600" y="43200"/>
                </a:cubicBezTo>
                <a:cubicBezTo>
                  <a:pt x="1066" y="43200"/>
                  <a:pt x="532" y="43180"/>
                  <a:pt x="0" y="43140"/>
                </a:cubicBezTo>
              </a:path>
              <a:path w="23200" h="43200" stroke="0" extrusionOk="0">
                <a:moveTo>
                  <a:pt x="661" y="20"/>
                </a:moveTo>
                <a:cubicBezTo>
                  <a:pt x="973" y="6"/>
                  <a:pt x="1286" y="-1"/>
                  <a:pt x="1600" y="0"/>
                </a:cubicBezTo>
                <a:cubicBezTo>
                  <a:pt x="13529" y="0"/>
                  <a:pt x="23200" y="9670"/>
                  <a:pt x="23200" y="21600"/>
                </a:cubicBezTo>
                <a:cubicBezTo>
                  <a:pt x="23200" y="33529"/>
                  <a:pt x="13529" y="43200"/>
                  <a:pt x="1600" y="43200"/>
                </a:cubicBezTo>
                <a:cubicBezTo>
                  <a:pt x="1066" y="43200"/>
                  <a:pt x="532" y="43180"/>
                  <a:pt x="0" y="43140"/>
                </a:cubicBezTo>
                <a:lnTo>
                  <a:pt x="1600" y="21600"/>
                </a:lnTo>
                <a:lnTo>
                  <a:pt x="661" y="20"/>
                </a:lnTo>
                <a:close/>
              </a:path>
            </a:pathLst>
          </a:custGeom>
          <a:noFill/>
          <a:ln w="57150">
            <a:solidFill>
              <a:srgbClr val="008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55996" y="327066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第三节  分波阵面干涉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5996" y="973397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 杨氏双缝干涉</a:t>
            </a:r>
          </a:p>
        </p:txBody>
      </p:sp>
      <p:cxnSp>
        <p:nvCxnSpPr>
          <p:cNvPr id="5" name="直线箭头连接符 4"/>
          <p:cNvCxnSpPr/>
          <p:nvPr/>
        </p:nvCxnSpPr>
        <p:spPr>
          <a:xfrm>
            <a:off x="829991" y="3334049"/>
            <a:ext cx="1674056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/>
          <p:cNvCxnSpPr/>
          <p:nvPr/>
        </p:nvCxnSpPr>
        <p:spPr>
          <a:xfrm>
            <a:off x="829991" y="2853403"/>
            <a:ext cx="1674056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>
            <a:off x="832335" y="3807660"/>
            <a:ext cx="1674056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815923" y="4297687"/>
            <a:ext cx="1674056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15923" y="446952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平面波</a:t>
            </a:r>
          </a:p>
        </p:txBody>
      </p:sp>
      <p:sp>
        <p:nvSpPr>
          <p:cNvPr id="11" name="矩形 10"/>
          <p:cNvSpPr/>
          <p:nvPr/>
        </p:nvSpPr>
        <p:spPr>
          <a:xfrm>
            <a:off x="2729132" y="3713412"/>
            <a:ext cx="180000" cy="199331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729132" y="1599187"/>
            <a:ext cx="180000" cy="19944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296398" y="3362705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398" y="3362705"/>
                <a:ext cx="47493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431113" y="5116602"/>
                <a:ext cx="225516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：线光源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13" y="5116602"/>
                <a:ext cx="2255169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16667" r="-621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2295598" y="58043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缝屏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45805" y="622833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杨氏双缝</a:t>
            </a:r>
          </a:p>
        </p:txBody>
      </p:sp>
      <p:sp>
        <p:nvSpPr>
          <p:cNvPr id="27" name="Arc 46"/>
          <p:cNvSpPr>
            <a:spLocks/>
          </p:cNvSpPr>
          <p:nvPr/>
        </p:nvSpPr>
        <p:spPr bwMode="auto">
          <a:xfrm>
            <a:off x="4789629" y="1784694"/>
            <a:ext cx="1566863" cy="2971800"/>
          </a:xfrm>
          <a:custGeom>
            <a:avLst/>
            <a:gdLst>
              <a:gd name="T0" fmla="*/ 0 w 22655"/>
              <a:gd name="T1" fmla="*/ 0 h 43200"/>
              <a:gd name="T2" fmla="*/ 0 w 22655"/>
              <a:gd name="T3" fmla="*/ 0 h 43200"/>
              <a:gd name="T4" fmla="*/ 0 w 22655"/>
              <a:gd name="T5" fmla="*/ 0 h 43200"/>
              <a:gd name="T6" fmla="*/ 0 60000 65536"/>
              <a:gd name="T7" fmla="*/ 0 60000 65536"/>
              <a:gd name="T8" fmla="*/ 0 60000 65536"/>
              <a:gd name="T9" fmla="*/ 0 w 22655"/>
              <a:gd name="T10" fmla="*/ 0 h 43200"/>
              <a:gd name="T11" fmla="*/ 22655 w 2265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655" h="43200" fill="none" extrusionOk="0">
                <a:moveTo>
                  <a:pt x="-1" y="25"/>
                </a:moveTo>
                <a:cubicBezTo>
                  <a:pt x="351" y="8"/>
                  <a:pt x="703" y="-1"/>
                  <a:pt x="1055" y="0"/>
                </a:cubicBezTo>
                <a:cubicBezTo>
                  <a:pt x="12984" y="0"/>
                  <a:pt x="22655" y="9670"/>
                  <a:pt x="22655" y="21600"/>
                </a:cubicBezTo>
                <a:cubicBezTo>
                  <a:pt x="22655" y="33529"/>
                  <a:pt x="12984" y="43200"/>
                  <a:pt x="1055" y="43200"/>
                </a:cubicBezTo>
                <a:cubicBezTo>
                  <a:pt x="703" y="43200"/>
                  <a:pt x="352" y="43191"/>
                  <a:pt x="0" y="43174"/>
                </a:cubicBezTo>
              </a:path>
              <a:path w="22655" h="43200" stroke="0" extrusionOk="0">
                <a:moveTo>
                  <a:pt x="-1" y="25"/>
                </a:moveTo>
                <a:cubicBezTo>
                  <a:pt x="351" y="8"/>
                  <a:pt x="703" y="-1"/>
                  <a:pt x="1055" y="0"/>
                </a:cubicBezTo>
                <a:cubicBezTo>
                  <a:pt x="12984" y="0"/>
                  <a:pt x="22655" y="9670"/>
                  <a:pt x="22655" y="21600"/>
                </a:cubicBezTo>
                <a:cubicBezTo>
                  <a:pt x="22655" y="33529"/>
                  <a:pt x="12984" y="43200"/>
                  <a:pt x="1055" y="43200"/>
                </a:cubicBezTo>
                <a:cubicBezTo>
                  <a:pt x="703" y="43200"/>
                  <a:pt x="352" y="43191"/>
                  <a:pt x="0" y="43174"/>
                </a:cubicBezTo>
                <a:lnTo>
                  <a:pt x="1055" y="21600"/>
                </a:lnTo>
                <a:lnTo>
                  <a:pt x="-1" y="25"/>
                </a:lnTo>
                <a:close/>
              </a:path>
            </a:pathLst>
          </a:custGeom>
          <a:noFill/>
          <a:ln w="57150">
            <a:solidFill>
              <a:srgbClr val="008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Arc 47"/>
          <p:cNvSpPr>
            <a:spLocks/>
          </p:cNvSpPr>
          <p:nvPr/>
        </p:nvSpPr>
        <p:spPr bwMode="auto">
          <a:xfrm>
            <a:off x="4756291" y="1479894"/>
            <a:ext cx="1871663" cy="3581400"/>
          </a:xfrm>
          <a:custGeom>
            <a:avLst/>
            <a:gdLst>
              <a:gd name="T0" fmla="*/ 0 w 22655"/>
              <a:gd name="T1" fmla="*/ 0 h 43200"/>
              <a:gd name="T2" fmla="*/ 0 w 22655"/>
              <a:gd name="T3" fmla="*/ 0 h 43200"/>
              <a:gd name="T4" fmla="*/ 0 w 22655"/>
              <a:gd name="T5" fmla="*/ 0 h 43200"/>
              <a:gd name="T6" fmla="*/ 0 60000 65536"/>
              <a:gd name="T7" fmla="*/ 0 60000 65536"/>
              <a:gd name="T8" fmla="*/ 0 60000 65536"/>
              <a:gd name="T9" fmla="*/ 0 w 22655"/>
              <a:gd name="T10" fmla="*/ 0 h 43200"/>
              <a:gd name="T11" fmla="*/ 22655 w 2265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655" h="43200" fill="none" extrusionOk="0">
                <a:moveTo>
                  <a:pt x="-1" y="25"/>
                </a:moveTo>
                <a:cubicBezTo>
                  <a:pt x="351" y="8"/>
                  <a:pt x="703" y="-1"/>
                  <a:pt x="1055" y="0"/>
                </a:cubicBezTo>
                <a:cubicBezTo>
                  <a:pt x="12984" y="0"/>
                  <a:pt x="22655" y="9670"/>
                  <a:pt x="22655" y="21600"/>
                </a:cubicBezTo>
                <a:cubicBezTo>
                  <a:pt x="22655" y="33529"/>
                  <a:pt x="12984" y="43200"/>
                  <a:pt x="1055" y="43200"/>
                </a:cubicBezTo>
                <a:cubicBezTo>
                  <a:pt x="703" y="43200"/>
                  <a:pt x="352" y="43191"/>
                  <a:pt x="0" y="43174"/>
                </a:cubicBezTo>
              </a:path>
              <a:path w="22655" h="43200" stroke="0" extrusionOk="0">
                <a:moveTo>
                  <a:pt x="-1" y="25"/>
                </a:moveTo>
                <a:cubicBezTo>
                  <a:pt x="351" y="8"/>
                  <a:pt x="703" y="-1"/>
                  <a:pt x="1055" y="0"/>
                </a:cubicBezTo>
                <a:cubicBezTo>
                  <a:pt x="12984" y="0"/>
                  <a:pt x="22655" y="9670"/>
                  <a:pt x="22655" y="21600"/>
                </a:cubicBezTo>
                <a:cubicBezTo>
                  <a:pt x="22655" y="33529"/>
                  <a:pt x="12984" y="43200"/>
                  <a:pt x="1055" y="43200"/>
                </a:cubicBezTo>
                <a:cubicBezTo>
                  <a:pt x="703" y="43200"/>
                  <a:pt x="352" y="43191"/>
                  <a:pt x="0" y="43174"/>
                </a:cubicBezTo>
                <a:lnTo>
                  <a:pt x="1055" y="21600"/>
                </a:lnTo>
                <a:lnTo>
                  <a:pt x="-1" y="25"/>
                </a:lnTo>
                <a:close/>
              </a:path>
            </a:pathLst>
          </a:cu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Arc 13"/>
          <p:cNvSpPr>
            <a:spLocks/>
          </p:cNvSpPr>
          <p:nvPr/>
        </p:nvSpPr>
        <p:spPr bwMode="auto">
          <a:xfrm>
            <a:off x="4781936" y="2572223"/>
            <a:ext cx="685800" cy="1371600"/>
          </a:xfrm>
          <a:custGeom>
            <a:avLst/>
            <a:gdLst>
              <a:gd name="T0" fmla="*/ 0 w 22830"/>
              <a:gd name="T1" fmla="*/ 0 h 43198"/>
              <a:gd name="T2" fmla="*/ 0 w 22830"/>
              <a:gd name="T3" fmla="*/ 0 h 43198"/>
              <a:gd name="T4" fmla="*/ 0 w 22830"/>
              <a:gd name="T5" fmla="*/ 0 h 43198"/>
              <a:gd name="T6" fmla="*/ 0 60000 65536"/>
              <a:gd name="T7" fmla="*/ 0 60000 65536"/>
              <a:gd name="T8" fmla="*/ 0 60000 65536"/>
              <a:gd name="T9" fmla="*/ 0 w 22830"/>
              <a:gd name="T10" fmla="*/ 0 h 43198"/>
              <a:gd name="T11" fmla="*/ 22830 w 22830"/>
              <a:gd name="T12" fmla="*/ 43198 h 43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830" h="43198" fill="none" extrusionOk="0">
                <a:moveTo>
                  <a:pt x="0" y="35"/>
                </a:moveTo>
                <a:cubicBezTo>
                  <a:pt x="409" y="11"/>
                  <a:pt x="819" y="-1"/>
                  <a:pt x="1230" y="0"/>
                </a:cubicBezTo>
                <a:cubicBezTo>
                  <a:pt x="13159" y="0"/>
                  <a:pt x="22830" y="9670"/>
                  <a:pt x="22830" y="21600"/>
                </a:cubicBezTo>
                <a:cubicBezTo>
                  <a:pt x="22830" y="33411"/>
                  <a:pt x="13342" y="43032"/>
                  <a:pt x="1531" y="43197"/>
                </a:cubicBezTo>
              </a:path>
              <a:path w="22830" h="43198" stroke="0" extrusionOk="0">
                <a:moveTo>
                  <a:pt x="0" y="35"/>
                </a:moveTo>
                <a:cubicBezTo>
                  <a:pt x="409" y="11"/>
                  <a:pt x="819" y="-1"/>
                  <a:pt x="1230" y="0"/>
                </a:cubicBezTo>
                <a:cubicBezTo>
                  <a:pt x="13159" y="0"/>
                  <a:pt x="22830" y="9670"/>
                  <a:pt x="22830" y="21600"/>
                </a:cubicBezTo>
                <a:cubicBezTo>
                  <a:pt x="22830" y="33411"/>
                  <a:pt x="13342" y="43032"/>
                  <a:pt x="1531" y="43197"/>
                </a:cubicBezTo>
                <a:lnTo>
                  <a:pt x="1230" y="21600"/>
                </a:lnTo>
                <a:lnTo>
                  <a:pt x="0" y="35"/>
                </a:lnTo>
                <a:close/>
              </a:path>
            </a:pathLst>
          </a:cu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Arc 14"/>
          <p:cNvSpPr>
            <a:spLocks/>
          </p:cNvSpPr>
          <p:nvPr/>
        </p:nvSpPr>
        <p:spPr bwMode="auto">
          <a:xfrm>
            <a:off x="4747011" y="2037235"/>
            <a:ext cx="1330325" cy="2439988"/>
          </a:xfrm>
          <a:custGeom>
            <a:avLst/>
            <a:gdLst>
              <a:gd name="T0" fmla="*/ 0 w 23226"/>
              <a:gd name="T1" fmla="*/ 0 h 43200"/>
              <a:gd name="T2" fmla="*/ 0 w 23226"/>
              <a:gd name="T3" fmla="*/ 0 h 43200"/>
              <a:gd name="T4" fmla="*/ 0 w 23226"/>
              <a:gd name="T5" fmla="*/ 0 h 43200"/>
              <a:gd name="T6" fmla="*/ 0 60000 65536"/>
              <a:gd name="T7" fmla="*/ 0 60000 65536"/>
              <a:gd name="T8" fmla="*/ 0 60000 65536"/>
              <a:gd name="T9" fmla="*/ 0 w 23226"/>
              <a:gd name="T10" fmla="*/ 0 h 43200"/>
              <a:gd name="T11" fmla="*/ 23226 w 23226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26" h="43200" fill="none" extrusionOk="0">
                <a:moveTo>
                  <a:pt x="570" y="25"/>
                </a:moveTo>
                <a:cubicBezTo>
                  <a:pt x="922" y="8"/>
                  <a:pt x="1274" y="-1"/>
                  <a:pt x="1626" y="0"/>
                </a:cubicBezTo>
                <a:cubicBezTo>
                  <a:pt x="13555" y="0"/>
                  <a:pt x="23226" y="9670"/>
                  <a:pt x="23226" y="21600"/>
                </a:cubicBezTo>
                <a:cubicBezTo>
                  <a:pt x="23226" y="33529"/>
                  <a:pt x="13555" y="43200"/>
                  <a:pt x="1626" y="43200"/>
                </a:cubicBezTo>
                <a:cubicBezTo>
                  <a:pt x="1083" y="43200"/>
                  <a:pt x="541" y="43179"/>
                  <a:pt x="0" y="43138"/>
                </a:cubicBezTo>
              </a:path>
              <a:path w="23226" h="43200" stroke="0" extrusionOk="0">
                <a:moveTo>
                  <a:pt x="570" y="25"/>
                </a:moveTo>
                <a:cubicBezTo>
                  <a:pt x="922" y="8"/>
                  <a:pt x="1274" y="-1"/>
                  <a:pt x="1626" y="0"/>
                </a:cubicBezTo>
                <a:cubicBezTo>
                  <a:pt x="13555" y="0"/>
                  <a:pt x="23226" y="9670"/>
                  <a:pt x="23226" y="21600"/>
                </a:cubicBezTo>
                <a:cubicBezTo>
                  <a:pt x="23226" y="33529"/>
                  <a:pt x="13555" y="43200"/>
                  <a:pt x="1626" y="43200"/>
                </a:cubicBezTo>
                <a:cubicBezTo>
                  <a:pt x="1083" y="43200"/>
                  <a:pt x="541" y="43179"/>
                  <a:pt x="0" y="43138"/>
                </a:cubicBezTo>
                <a:lnTo>
                  <a:pt x="1626" y="21600"/>
                </a:lnTo>
                <a:lnTo>
                  <a:pt x="570" y="25"/>
                </a:lnTo>
                <a:close/>
              </a:path>
            </a:pathLst>
          </a:cu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Arc 15"/>
          <p:cNvSpPr>
            <a:spLocks/>
          </p:cNvSpPr>
          <p:nvPr/>
        </p:nvSpPr>
        <p:spPr bwMode="auto">
          <a:xfrm>
            <a:off x="4781936" y="3029423"/>
            <a:ext cx="228600" cy="457200"/>
          </a:xfrm>
          <a:custGeom>
            <a:avLst/>
            <a:gdLst>
              <a:gd name="T0" fmla="*/ 0 w 24965"/>
              <a:gd name="T1" fmla="*/ 0 h 43200"/>
              <a:gd name="T2" fmla="*/ 0 w 24965"/>
              <a:gd name="T3" fmla="*/ 0 h 43200"/>
              <a:gd name="T4" fmla="*/ 0 w 24965"/>
              <a:gd name="T5" fmla="*/ 0 h 43200"/>
              <a:gd name="T6" fmla="*/ 0 60000 65536"/>
              <a:gd name="T7" fmla="*/ 0 60000 65536"/>
              <a:gd name="T8" fmla="*/ 0 60000 65536"/>
              <a:gd name="T9" fmla="*/ 0 w 24965"/>
              <a:gd name="T10" fmla="*/ 0 h 43200"/>
              <a:gd name="T11" fmla="*/ 24965 w 2496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965" h="43200" fill="none" extrusionOk="0">
                <a:moveTo>
                  <a:pt x="122" y="244"/>
                </a:moveTo>
                <a:cubicBezTo>
                  <a:pt x="1195" y="81"/>
                  <a:pt x="2279" y="-1"/>
                  <a:pt x="3365" y="0"/>
                </a:cubicBezTo>
                <a:cubicBezTo>
                  <a:pt x="15294" y="0"/>
                  <a:pt x="24965" y="9670"/>
                  <a:pt x="24965" y="21600"/>
                </a:cubicBezTo>
                <a:cubicBezTo>
                  <a:pt x="24965" y="33529"/>
                  <a:pt x="15294" y="43200"/>
                  <a:pt x="3365" y="43200"/>
                </a:cubicBezTo>
                <a:cubicBezTo>
                  <a:pt x="2238" y="43200"/>
                  <a:pt x="1113" y="43111"/>
                  <a:pt x="-1" y="42936"/>
                </a:cubicBezTo>
              </a:path>
              <a:path w="24965" h="43200" stroke="0" extrusionOk="0">
                <a:moveTo>
                  <a:pt x="122" y="244"/>
                </a:moveTo>
                <a:cubicBezTo>
                  <a:pt x="1195" y="81"/>
                  <a:pt x="2279" y="-1"/>
                  <a:pt x="3365" y="0"/>
                </a:cubicBezTo>
                <a:cubicBezTo>
                  <a:pt x="15294" y="0"/>
                  <a:pt x="24965" y="9670"/>
                  <a:pt x="24965" y="21600"/>
                </a:cubicBezTo>
                <a:cubicBezTo>
                  <a:pt x="24965" y="33529"/>
                  <a:pt x="15294" y="43200"/>
                  <a:pt x="3365" y="43200"/>
                </a:cubicBezTo>
                <a:cubicBezTo>
                  <a:pt x="2238" y="43200"/>
                  <a:pt x="1113" y="43111"/>
                  <a:pt x="-1" y="42936"/>
                </a:cubicBezTo>
                <a:lnTo>
                  <a:pt x="3365" y="21600"/>
                </a:lnTo>
                <a:lnTo>
                  <a:pt x="122" y="244"/>
                </a:lnTo>
                <a:close/>
              </a:path>
            </a:pathLst>
          </a:cu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Arc 16"/>
          <p:cNvSpPr>
            <a:spLocks/>
          </p:cNvSpPr>
          <p:nvPr/>
        </p:nvSpPr>
        <p:spPr bwMode="auto">
          <a:xfrm>
            <a:off x="4781936" y="2800823"/>
            <a:ext cx="457200" cy="914400"/>
          </a:xfrm>
          <a:custGeom>
            <a:avLst/>
            <a:gdLst>
              <a:gd name="T0" fmla="*/ 0 w 21827"/>
              <a:gd name="T1" fmla="*/ 0 h 43189"/>
              <a:gd name="T2" fmla="*/ 0 w 21827"/>
              <a:gd name="T3" fmla="*/ 0 h 43189"/>
              <a:gd name="T4" fmla="*/ 0 w 21827"/>
              <a:gd name="T5" fmla="*/ 0 h 43189"/>
              <a:gd name="T6" fmla="*/ 0 60000 65536"/>
              <a:gd name="T7" fmla="*/ 0 60000 65536"/>
              <a:gd name="T8" fmla="*/ 0 60000 65536"/>
              <a:gd name="T9" fmla="*/ 0 w 21827"/>
              <a:gd name="T10" fmla="*/ 0 h 43189"/>
              <a:gd name="T11" fmla="*/ 21827 w 21827"/>
              <a:gd name="T12" fmla="*/ 43189 h 431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827" h="43189" fill="none" extrusionOk="0">
                <a:moveTo>
                  <a:pt x="0" y="1"/>
                </a:moveTo>
                <a:cubicBezTo>
                  <a:pt x="75" y="0"/>
                  <a:pt x="151" y="-1"/>
                  <a:pt x="227" y="0"/>
                </a:cubicBezTo>
                <a:cubicBezTo>
                  <a:pt x="12156" y="0"/>
                  <a:pt x="21827" y="9670"/>
                  <a:pt x="21827" y="21600"/>
                </a:cubicBezTo>
                <a:cubicBezTo>
                  <a:pt x="21827" y="33257"/>
                  <a:pt x="12576" y="42812"/>
                  <a:pt x="924" y="43188"/>
                </a:cubicBezTo>
              </a:path>
              <a:path w="21827" h="43189" stroke="0" extrusionOk="0">
                <a:moveTo>
                  <a:pt x="0" y="1"/>
                </a:moveTo>
                <a:cubicBezTo>
                  <a:pt x="75" y="0"/>
                  <a:pt x="151" y="-1"/>
                  <a:pt x="227" y="0"/>
                </a:cubicBezTo>
                <a:cubicBezTo>
                  <a:pt x="12156" y="0"/>
                  <a:pt x="21827" y="9670"/>
                  <a:pt x="21827" y="21600"/>
                </a:cubicBezTo>
                <a:cubicBezTo>
                  <a:pt x="21827" y="33257"/>
                  <a:pt x="12576" y="42812"/>
                  <a:pt x="924" y="43188"/>
                </a:cubicBezTo>
                <a:lnTo>
                  <a:pt x="227" y="21600"/>
                </a:lnTo>
                <a:lnTo>
                  <a:pt x="0" y="1"/>
                </a:lnTo>
                <a:close/>
              </a:path>
            </a:pathLst>
          </a:custGeom>
          <a:noFill/>
          <a:ln w="57150">
            <a:solidFill>
              <a:srgbClr val="008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Arc 17"/>
          <p:cNvSpPr>
            <a:spLocks/>
          </p:cNvSpPr>
          <p:nvPr/>
        </p:nvSpPr>
        <p:spPr bwMode="auto">
          <a:xfrm>
            <a:off x="4781936" y="2343623"/>
            <a:ext cx="990600" cy="1828800"/>
          </a:xfrm>
          <a:custGeom>
            <a:avLst/>
            <a:gdLst>
              <a:gd name="T0" fmla="*/ 0 w 23200"/>
              <a:gd name="T1" fmla="*/ 0 h 43200"/>
              <a:gd name="T2" fmla="*/ 0 w 23200"/>
              <a:gd name="T3" fmla="*/ 0 h 43200"/>
              <a:gd name="T4" fmla="*/ 0 w 23200"/>
              <a:gd name="T5" fmla="*/ 0 h 43200"/>
              <a:gd name="T6" fmla="*/ 0 60000 65536"/>
              <a:gd name="T7" fmla="*/ 0 60000 65536"/>
              <a:gd name="T8" fmla="*/ 0 60000 65536"/>
              <a:gd name="T9" fmla="*/ 0 w 23200"/>
              <a:gd name="T10" fmla="*/ 0 h 43200"/>
              <a:gd name="T11" fmla="*/ 23200 w 2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00" h="43200" fill="none" extrusionOk="0">
                <a:moveTo>
                  <a:pt x="661" y="20"/>
                </a:moveTo>
                <a:cubicBezTo>
                  <a:pt x="973" y="6"/>
                  <a:pt x="1286" y="-1"/>
                  <a:pt x="1600" y="0"/>
                </a:cubicBezTo>
                <a:cubicBezTo>
                  <a:pt x="13529" y="0"/>
                  <a:pt x="23200" y="9670"/>
                  <a:pt x="23200" y="21600"/>
                </a:cubicBezTo>
                <a:cubicBezTo>
                  <a:pt x="23200" y="33529"/>
                  <a:pt x="13529" y="43200"/>
                  <a:pt x="1600" y="43200"/>
                </a:cubicBezTo>
                <a:cubicBezTo>
                  <a:pt x="1066" y="43200"/>
                  <a:pt x="532" y="43180"/>
                  <a:pt x="0" y="43140"/>
                </a:cubicBezTo>
              </a:path>
              <a:path w="23200" h="43200" stroke="0" extrusionOk="0">
                <a:moveTo>
                  <a:pt x="661" y="20"/>
                </a:moveTo>
                <a:cubicBezTo>
                  <a:pt x="973" y="6"/>
                  <a:pt x="1286" y="-1"/>
                  <a:pt x="1600" y="0"/>
                </a:cubicBezTo>
                <a:cubicBezTo>
                  <a:pt x="13529" y="0"/>
                  <a:pt x="23200" y="9670"/>
                  <a:pt x="23200" y="21600"/>
                </a:cubicBezTo>
                <a:cubicBezTo>
                  <a:pt x="23200" y="33529"/>
                  <a:pt x="13529" y="43200"/>
                  <a:pt x="1600" y="43200"/>
                </a:cubicBezTo>
                <a:cubicBezTo>
                  <a:pt x="1066" y="43200"/>
                  <a:pt x="532" y="43180"/>
                  <a:pt x="0" y="43140"/>
                </a:cubicBezTo>
                <a:lnTo>
                  <a:pt x="1600" y="21600"/>
                </a:lnTo>
                <a:lnTo>
                  <a:pt x="661" y="20"/>
                </a:lnTo>
                <a:close/>
              </a:path>
            </a:pathLst>
          </a:custGeom>
          <a:noFill/>
          <a:ln w="57150">
            <a:solidFill>
              <a:srgbClr val="008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Arc 46"/>
          <p:cNvSpPr>
            <a:spLocks/>
          </p:cNvSpPr>
          <p:nvPr/>
        </p:nvSpPr>
        <p:spPr bwMode="auto">
          <a:xfrm>
            <a:off x="2931464" y="2215165"/>
            <a:ext cx="1566863" cy="2971800"/>
          </a:xfrm>
          <a:custGeom>
            <a:avLst/>
            <a:gdLst>
              <a:gd name="T0" fmla="*/ 0 w 22655"/>
              <a:gd name="T1" fmla="*/ 0 h 43200"/>
              <a:gd name="T2" fmla="*/ 0 w 22655"/>
              <a:gd name="T3" fmla="*/ 0 h 43200"/>
              <a:gd name="T4" fmla="*/ 0 w 22655"/>
              <a:gd name="T5" fmla="*/ 0 h 43200"/>
              <a:gd name="T6" fmla="*/ 0 60000 65536"/>
              <a:gd name="T7" fmla="*/ 0 60000 65536"/>
              <a:gd name="T8" fmla="*/ 0 60000 65536"/>
              <a:gd name="T9" fmla="*/ 0 w 22655"/>
              <a:gd name="T10" fmla="*/ 0 h 43200"/>
              <a:gd name="T11" fmla="*/ 22655 w 2265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655" h="43200" fill="none" extrusionOk="0">
                <a:moveTo>
                  <a:pt x="-1" y="25"/>
                </a:moveTo>
                <a:cubicBezTo>
                  <a:pt x="351" y="8"/>
                  <a:pt x="703" y="-1"/>
                  <a:pt x="1055" y="0"/>
                </a:cubicBezTo>
                <a:cubicBezTo>
                  <a:pt x="12984" y="0"/>
                  <a:pt x="22655" y="9670"/>
                  <a:pt x="22655" y="21600"/>
                </a:cubicBezTo>
                <a:cubicBezTo>
                  <a:pt x="22655" y="33529"/>
                  <a:pt x="12984" y="43200"/>
                  <a:pt x="1055" y="43200"/>
                </a:cubicBezTo>
                <a:cubicBezTo>
                  <a:pt x="703" y="43200"/>
                  <a:pt x="352" y="43191"/>
                  <a:pt x="0" y="43174"/>
                </a:cubicBezTo>
              </a:path>
              <a:path w="22655" h="43200" stroke="0" extrusionOk="0">
                <a:moveTo>
                  <a:pt x="-1" y="25"/>
                </a:moveTo>
                <a:cubicBezTo>
                  <a:pt x="351" y="8"/>
                  <a:pt x="703" y="-1"/>
                  <a:pt x="1055" y="0"/>
                </a:cubicBezTo>
                <a:cubicBezTo>
                  <a:pt x="12984" y="0"/>
                  <a:pt x="22655" y="9670"/>
                  <a:pt x="22655" y="21600"/>
                </a:cubicBezTo>
                <a:cubicBezTo>
                  <a:pt x="22655" y="33529"/>
                  <a:pt x="12984" y="43200"/>
                  <a:pt x="1055" y="43200"/>
                </a:cubicBezTo>
                <a:cubicBezTo>
                  <a:pt x="703" y="43200"/>
                  <a:pt x="352" y="43191"/>
                  <a:pt x="0" y="43174"/>
                </a:cubicBezTo>
                <a:lnTo>
                  <a:pt x="1055" y="21600"/>
                </a:lnTo>
                <a:lnTo>
                  <a:pt x="-1" y="25"/>
                </a:lnTo>
                <a:close/>
              </a:path>
            </a:pathLst>
          </a:custGeom>
          <a:noFill/>
          <a:ln w="57150">
            <a:solidFill>
              <a:srgbClr val="008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Arc 47"/>
          <p:cNvSpPr>
            <a:spLocks/>
          </p:cNvSpPr>
          <p:nvPr/>
        </p:nvSpPr>
        <p:spPr bwMode="auto">
          <a:xfrm>
            <a:off x="2898126" y="1910365"/>
            <a:ext cx="1871663" cy="3581400"/>
          </a:xfrm>
          <a:custGeom>
            <a:avLst/>
            <a:gdLst>
              <a:gd name="T0" fmla="*/ 0 w 22655"/>
              <a:gd name="T1" fmla="*/ 0 h 43200"/>
              <a:gd name="T2" fmla="*/ 0 w 22655"/>
              <a:gd name="T3" fmla="*/ 0 h 43200"/>
              <a:gd name="T4" fmla="*/ 0 w 22655"/>
              <a:gd name="T5" fmla="*/ 0 h 43200"/>
              <a:gd name="T6" fmla="*/ 0 60000 65536"/>
              <a:gd name="T7" fmla="*/ 0 60000 65536"/>
              <a:gd name="T8" fmla="*/ 0 60000 65536"/>
              <a:gd name="T9" fmla="*/ 0 w 22655"/>
              <a:gd name="T10" fmla="*/ 0 h 43200"/>
              <a:gd name="T11" fmla="*/ 22655 w 2265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655" h="43200" fill="none" extrusionOk="0">
                <a:moveTo>
                  <a:pt x="-1" y="25"/>
                </a:moveTo>
                <a:cubicBezTo>
                  <a:pt x="351" y="8"/>
                  <a:pt x="703" y="-1"/>
                  <a:pt x="1055" y="0"/>
                </a:cubicBezTo>
                <a:cubicBezTo>
                  <a:pt x="12984" y="0"/>
                  <a:pt x="22655" y="9670"/>
                  <a:pt x="22655" y="21600"/>
                </a:cubicBezTo>
                <a:cubicBezTo>
                  <a:pt x="22655" y="33529"/>
                  <a:pt x="12984" y="43200"/>
                  <a:pt x="1055" y="43200"/>
                </a:cubicBezTo>
                <a:cubicBezTo>
                  <a:pt x="703" y="43200"/>
                  <a:pt x="352" y="43191"/>
                  <a:pt x="0" y="43174"/>
                </a:cubicBezTo>
              </a:path>
              <a:path w="22655" h="43200" stroke="0" extrusionOk="0">
                <a:moveTo>
                  <a:pt x="-1" y="25"/>
                </a:moveTo>
                <a:cubicBezTo>
                  <a:pt x="351" y="8"/>
                  <a:pt x="703" y="-1"/>
                  <a:pt x="1055" y="0"/>
                </a:cubicBezTo>
                <a:cubicBezTo>
                  <a:pt x="12984" y="0"/>
                  <a:pt x="22655" y="9670"/>
                  <a:pt x="22655" y="21600"/>
                </a:cubicBezTo>
                <a:cubicBezTo>
                  <a:pt x="22655" y="33529"/>
                  <a:pt x="12984" y="43200"/>
                  <a:pt x="1055" y="43200"/>
                </a:cubicBezTo>
                <a:cubicBezTo>
                  <a:pt x="703" y="43200"/>
                  <a:pt x="352" y="43191"/>
                  <a:pt x="0" y="43174"/>
                </a:cubicBezTo>
                <a:lnTo>
                  <a:pt x="1055" y="21600"/>
                </a:lnTo>
                <a:lnTo>
                  <a:pt x="-1" y="25"/>
                </a:lnTo>
                <a:close/>
              </a:path>
            </a:pathLst>
          </a:cu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45" name="直线连接符 44"/>
          <p:cNvCxnSpPr/>
          <p:nvPr/>
        </p:nvCxnSpPr>
        <p:spPr>
          <a:xfrm>
            <a:off x="9270610" y="1613255"/>
            <a:ext cx="0" cy="428110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4165056" y="2755447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056" y="2755447"/>
                <a:ext cx="474937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4121208" y="4189350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208" y="4189350"/>
                <a:ext cx="474937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/>
          <p:cNvSpPr txBox="1"/>
          <p:nvPr/>
        </p:nvSpPr>
        <p:spPr>
          <a:xfrm>
            <a:off x="8554487" y="594296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接收屏</a:t>
            </a:r>
          </a:p>
        </p:txBody>
      </p:sp>
      <p:sp>
        <p:nvSpPr>
          <p:cNvPr id="25" name="矩形 24"/>
          <p:cNvSpPr/>
          <p:nvPr/>
        </p:nvSpPr>
        <p:spPr>
          <a:xfrm>
            <a:off x="4630333" y="1381655"/>
            <a:ext cx="168815" cy="1800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622059" y="4275245"/>
            <a:ext cx="168815" cy="1800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633965" y="3287411"/>
            <a:ext cx="163762" cy="87361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5148729" y="3304332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5399605" y="3090971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5650480" y="2919812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5915424" y="2748650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6489855" y="3646637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5207350" y="3658357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5570767" y="3656009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5908387" y="3656009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6187397" y="3653661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5967006" y="4516490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5697374" y="4373465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5160455" y="4033495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5411330" y="4199963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5129971" y="4340643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5268303" y="4577451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5420703" y="4842395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338643" y="2439162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5209683" y="2718174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5094791" y="2969050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278832" y="3154273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5995133" y="3236333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5697357" y="3318393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5033835" y="3512997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5340983" y="3426242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5038535" y="3799038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5359746" y="3867030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5695030" y="3949090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6016246" y="4045218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6295258" y="4141346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4" name="直线连接符 93"/>
          <p:cNvCxnSpPr/>
          <p:nvPr/>
        </p:nvCxnSpPr>
        <p:spPr>
          <a:xfrm>
            <a:off x="6777343" y="3715133"/>
            <a:ext cx="1584000" cy="0"/>
          </a:xfrm>
          <a:prstGeom prst="line">
            <a:avLst/>
          </a:prstGeom>
          <a:ln w="63500">
            <a:solidFill>
              <a:srgbClr val="FF007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/>
          <p:cNvCxnSpPr/>
          <p:nvPr/>
        </p:nvCxnSpPr>
        <p:spPr>
          <a:xfrm>
            <a:off x="6514282" y="4230895"/>
            <a:ext cx="1835998" cy="524834"/>
          </a:xfrm>
          <a:prstGeom prst="line">
            <a:avLst/>
          </a:prstGeom>
          <a:ln w="635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9369676" y="447722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62E"/>
                </a:solidFill>
                <a:latin typeface="SimHei" charset="-122"/>
                <a:ea typeface="SimHei" charset="-122"/>
                <a:cs typeface="SimHei" charset="-122"/>
              </a:rPr>
              <a:t>暗纹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9341540" y="343230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中央明纹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5796826" y="442251"/>
                <a:ext cx="5818581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0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 </m:t>
                    </m:r>
                  </m:oMath>
                </a14:m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：来自于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的同一个波阵</a:t>
                </a:r>
                <a:endParaRPr lang="en-US" altLang="zh-CN" sz="32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面，初相位相同的两个光源</a:t>
                </a:r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826" y="442251"/>
                <a:ext cx="5818581" cy="1077218"/>
              </a:xfrm>
              <a:prstGeom prst="rect">
                <a:avLst/>
              </a:prstGeom>
              <a:blipFill rotWithShape="0">
                <a:blip r:embed="rId7"/>
                <a:stretch>
                  <a:fillRect l="-2725" t="-9091" r="-2096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11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00"/>
                            </p:stCondLst>
                            <p:childTnLst>
                              <p:par>
                                <p:cTn id="2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9" grpId="0"/>
      <p:bldP spid="11" grpId="0" animBg="1"/>
      <p:bldP spid="12" grpId="0" animBg="1"/>
      <p:bldP spid="13" grpId="0"/>
      <p:bldP spid="15" grpId="0"/>
      <p:bldP spid="23" grpId="0"/>
      <p:bldP spid="24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6" grpId="0"/>
      <p:bldP spid="47" grpId="0"/>
      <p:bldP spid="48" grpId="0"/>
      <p:bldP spid="25" grpId="0" animBg="1"/>
      <p:bldP spid="26" grpId="0" animBg="1"/>
      <p:bldP spid="36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00" grpId="0"/>
      <p:bldP spid="101" grpId="0"/>
      <p:bldP spid="10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70"/>
          <p:cNvGrpSpPr>
            <a:grpSpLocks/>
          </p:cNvGrpSpPr>
          <p:nvPr/>
        </p:nvGrpSpPr>
        <p:grpSpPr bwMode="auto">
          <a:xfrm>
            <a:off x="9342160" y="1143355"/>
            <a:ext cx="883488" cy="3232079"/>
            <a:chOff x="4800" y="528"/>
            <a:chExt cx="288" cy="1570"/>
          </a:xfrm>
        </p:grpSpPr>
        <p:sp>
          <p:nvSpPr>
            <p:cNvPr id="63" name="Rectangle 71"/>
            <p:cNvSpPr>
              <a:spLocks noChangeArrowheads="1"/>
            </p:cNvSpPr>
            <p:nvPr/>
          </p:nvSpPr>
          <p:spPr bwMode="auto">
            <a:xfrm>
              <a:off x="4800" y="1310"/>
              <a:ext cx="288" cy="268"/>
            </a:xfrm>
            <a:prstGeom prst="rect">
              <a:avLst/>
            </a:prstGeom>
            <a:gradFill rotWithShape="0">
              <a:gsLst>
                <a:gs pos="0">
                  <a:srgbClr val="762525"/>
                </a:gs>
                <a:gs pos="50000">
                  <a:srgbClr val="FF5050"/>
                </a:gs>
                <a:gs pos="100000">
                  <a:srgbClr val="76252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4" name="Rectangle 72"/>
            <p:cNvSpPr>
              <a:spLocks noChangeArrowheads="1"/>
            </p:cNvSpPr>
            <p:nvPr/>
          </p:nvSpPr>
          <p:spPr bwMode="auto">
            <a:xfrm>
              <a:off x="4800" y="1578"/>
              <a:ext cx="288" cy="266"/>
            </a:xfrm>
            <a:prstGeom prst="rect">
              <a:avLst/>
            </a:prstGeom>
            <a:gradFill rotWithShape="0">
              <a:gsLst>
                <a:gs pos="0">
                  <a:srgbClr val="762525"/>
                </a:gs>
                <a:gs pos="50000">
                  <a:srgbClr val="FF5050"/>
                </a:gs>
                <a:gs pos="100000">
                  <a:srgbClr val="76252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5" name="Rectangle 73"/>
            <p:cNvSpPr>
              <a:spLocks noChangeArrowheads="1"/>
            </p:cNvSpPr>
            <p:nvPr/>
          </p:nvSpPr>
          <p:spPr bwMode="auto">
            <a:xfrm>
              <a:off x="4800" y="1832"/>
              <a:ext cx="288" cy="266"/>
            </a:xfrm>
            <a:prstGeom prst="rect">
              <a:avLst/>
            </a:prstGeom>
            <a:gradFill rotWithShape="0">
              <a:gsLst>
                <a:gs pos="0">
                  <a:srgbClr val="762525"/>
                </a:gs>
                <a:gs pos="50000">
                  <a:srgbClr val="FF5050"/>
                </a:gs>
                <a:gs pos="100000">
                  <a:srgbClr val="76252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6" name="Rectangle 74"/>
            <p:cNvSpPr>
              <a:spLocks noChangeArrowheads="1"/>
            </p:cNvSpPr>
            <p:nvPr/>
          </p:nvSpPr>
          <p:spPr bwMode="auto">
            <a:xfrm>
              <a:off x="4800" y="1044"/>
              <a:ext cx="288" cy="266"/>
            </a:xfrm>
            <a:prstGeom prst="rect">
              <a:avLst/>
            </a:prstGeom>
            <a:gradFill rotWithShape="0">
              <a:gsLst>
                <a:gs pos="0">
                  <a:srgbClr val="762525"/>
                </a:gs>
                <a:gs pos="50000">
                  <a:srgbClr val="FF5050"/>
                </a:gs>
                <a:gs pos="100000">
                  <a:srgbClr val="76252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7" name="Rectangle 75"/>
            <p:cNvSpPr>
              <a:spLocks noChangeArrowheads="1"/>
            </p:cNvSpPr>
            <p:nvPr/>
          </p:nvSpPr>
          <p:spPr bwMode="auto">
            <a:xfrm>
              <a:off x="4800" y="777"/>
              <a:ext cx="288" cy="267"/>
            </a:xfrm>
            <a:prstGeom prst="rect">
              <a:avLst/>
            </a:prstGeom>
            <a:gradFill rotWithShape="0">
              <a:gsLst>
                <a:gs pos="0">
                  <a:srgbClr val="762525"/>
                </a:gs>
                <a:gs pos="50000">
                  <a:srgbClr val="FF5050"/>
                </a:gs>
                <a:gs pos="100000">
                  <a:srgbClr val="76252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8" name="Rectangle 76"/>
            <p:cNvSpPr>
              <a:spLocks noChangeArrowheads="1"/>
            </p:cNvSpPr>
            <p:nvPr/>
          </p:nvSpPr>
          <p:spPr bwMode="auto">
            <a:xfrm>
              <a:off x="4800" y="528"/>
              <a:ext cx="288" cy="268"/>
            </a:xfrm>
            <a:prstGeom prst="rect">
              <a:avLst/>
            </a:prstGeom>
            <a:gradFill rotWithShape="0">
              <a:gsLst>
                <a:gs pos="0">
                  <a:srgbClr val="762525"/>
                </a:gs>
                <a:gs pos="50000">
                  <a:srgbClr val="FF5050"/>
                </a:gs>
                <a:gs pos="100000">
                  <a:srgbClr val="76252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99724" y="256726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(1)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明暗条纹出现的位置</a:t>
            </a:r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真空中</a:t>
            </a:r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99724" y="841501"/>
                <a:ext cx="653935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设双缝间距为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𝒅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，两屏间距为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𝑫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𝒅</m:t>
                    </m:r>
                  </m:oMath>
                </a14:m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24" y="841501"/>
                <a:ext cx="6539354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2425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线连接符 3"/>
          <p:cNvCxnSpPr/>
          <p:nvPr/>
        </p:nvCxnSpPr>
        <p:spPr>
          <a:xfrm>
            <a:off x="9256541" y="922868"/>
            <a:ext cx="0" cy="3436981"/>
          </a:xfrm>
          <a:prstGeom prst="line">
            <a:avLst/>
          </a:prstGeom>
          <a:ln w="635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1348155" y="1550411"/>
            <a:ext cx="0" cy="83686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1348155" y="3704649"/>
            <a:ext cx="0" cy="6552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1345812" y="2477955"/>
            <a:ext cx="0" cy="112821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870875" y="1920456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75" y="1920456"/>
                <a:ext cx="47493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27027" y="3706059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27" y="3706059"/>
                <a:ext cx="474937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连接符 14"/>
          <p:cNvCxnSpPr/>
          <p:nvPr/>
        </p:nvCxnSpPr>
        <p:spPr>
          <a:xfrm flipV="1">
            <a:off x="827027" y="2431580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 flipV="1">
            <a:off x="834101" y="3657976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1022291" y="2431580"/>
            <a:ext cx="1" cy="1224000"/>
          </a:xfrm>
          <a:prstGeom prst="straightConnector1">
            <a:avLst/>
          </a:prstGeom>
          <a:ln w="38100">
            <a:solidFill>
              <a:srgbClr val="0076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870875" y="2815342"/>
                <a:ext cx="330219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75" y="2815342"/>
                <a:ext cx="330219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连接符 22"/>
          <p:cNvCxnSpPr/>
          <p:nvPr/>
        </p:nvCxnSpPr>
        <p:spPr>
          <a:xfrm>
            <a:off x="1345812" y="3071221"/>
            <a:ext cx="7922454" cy="0"/>
          </a:xfrm>
          <a:prstGeom prst="line">
            <a:avLst/>
          </a:prstGeom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1345812" y="1215256"/>
            <a:ext cx="7924796" cy="1216325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V="1">
            <a:off x="1352510" y="1221703"/>
            <a:ext cx="7915756" cy="24444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8901141" y="788021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141" y="788021"/>
                <a:ext cx="346249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4584583" y="1379830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583" y="1379830"/>
                <a:ext cx="474937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6047581" y="2143699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581" y="2143699"/>
                <a:ext cx="474937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箭头连接符 34"/>
          <p:cNvCxnSpPr/>
          <p:nvPr/>
        </p:nvCxnSpPr>
        <p:spPr>
          <a:xfrm>
            <a:off x="1339115" y="2450857"/>
            <a:ext cx="7929151" cy="591207"/>
          </a:xfrm>
          <a:prstGeom prst="straightConnector1">
            <a:avLst/>
          </a:prstGeom>
          <a:ln w="50800">
            <a:solidFill>
              <a:srgbClr val="CC00CC"/>
            </a:solidFill>
            <a:prstDash val="sysDot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 flipV="1">
            <a:off x="1352510" y="3071221"/>
            <a:ext cx="7915756" cy="601462"/>
          </a:xfrm>
          <a:prstGeom prst="straightConnector1">
            <a:avLst/>
          </a:prstGeom>
          <a:ln w="50800">
            <a:solidFill>
              <a:srgbClr val="CC00CC"/>
            </a:solidFill>
            <a:prstDash val="sysDot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/>
          <p:nvPr/>
        </p:nvCxnSpPr>
        <p:spPr>
          <a:xfrm flipH="1">
            <a:off x="1392004" y="4123580"/>
            <a:ext cx="7840112" cy="0"/>
          </a:xfrm>
          <a:prstGeom prst="straightConnector1">
            <a:avLst/>
          </a:prstGeom>
          <a:ln w="38100">
            <a:solidFill>
              <a:srgbClr val="0076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4845208" y="3898300"/>
                <a:ext cx="36869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𝑫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208" y="3898300"/>
                <a:ext cx="368691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399724" y="4355806"/>
                <a:ext cx="25186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对任意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点：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24" y="4355806"/>
                <a:ext cx="2518638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6295" t="-16842" r="-5569" b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8898079" y="2571460"/>
                <a:ext cx="362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079" y="2571460"/>
                <a:ext cx="362279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/>
          <p:cNvSpPr txBox="1"/>
          <p:nvPr/>
        </p:nvSpPr>
        <p:spPr>
          <a:xfrm>
            <a:off x="537727" y="51016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光程差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2187942" y="5199840"/>
                <a:ext cx="301742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942" y="5199840"/>
                <a:ext cx="3017429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utoShape 2"/>
          <p:cNvSpPr>
            <a:spLocks/>
          </p:cNvSpPr>
          <p:nvPr/>
        </p:nvSpPr>
        <p:spPr bwMode="auto">
          <a:xfrm>
            <a:off x="5386601" y="4935844"/>
            <a:ext cx="170138" cy="1063885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5786513" y="4844096"/>
                <a:ext cx="86459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13" y="4844096"/>
                <a:ext cx="864596" cy="4924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8995978" y="5158833"/>
                <a:ext cx="22417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=0,1,2,⋯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78" y="5158833"/>
                <a:ext cx="2241704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5627399" y="5259955"/>
                <a:ext cx="2236125" cy="93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±(2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399" y="5259955"/>
                <a:ext cx="2236125" cy="93198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本框 68"/>
          <p:cNvSpPr txBox="1"/>
          <p:nvPr/>
        </p:nvSpPr>
        <p:spPr>
          <a:xfrm>
            <a:off x="7978460" y="479518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明纹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7975991" y="543715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62E"/>
                </a:solidFill>
                <a:latin typeface="SimHei" charset="-122"/>
                <a:ea typeface="SimHei" charset="-122"/>
                <a:cs typeface="SimHei" charset="-122"/>
              </a:rPr>
              <a:t>暗纹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399724" y="6112273"/>
                <a:ext cx="72623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𝒌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𝑶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点处是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中央明纹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零级明纹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24" y="6112273"/>
                <a:ext cx="7262309" cy="584775"/>
              </a:xfrm>
              <a:prstGeom prst="rect">
                <a:avLst/>
              </a:prstGeom>
              <a:blipFill rotWithShape="0">
                <a:blip r:embed="rId16"/>
                <a:stretch>
                  <a:fillRect t="-16667" r="-142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7711087" y="6189216"/>
                <a:ext cx="11869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𝒓</m:t>
                      </m:r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087" y="6189216"/>
                <a:ext cx="1186992" cy="43088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10278843" y="2854756"/>
                <a:ext cx="857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𝒌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843" y="2854756"/>
                <a:ext cx="857029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7801" r="-7092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圆角矩形标注 77"/>
          <p:cNvSpPr/>
          <p:nvPr/>
        </p:nvSpPr>
        <p:spPr>
          <a:xfrm>
            <a:off x="7470266" y="3304300"/>
            <a:ext cx="1668833" cy="565695"/>
          </a:xfrm>
          <a:prstGeom prst="wedgeRoundRectCallout">
            <a:avLst>
              <a:gd name="adj1" fmla="val 70208"/>
              <a:gd name="adj2" fmla="val -91681"/>
              <a:gd name="adj3" fmla="val 16667"/>
            </a:avLst>
          </a:prstGeom>
          <a:solidFill>
            <a:srgbClr val="FFE1D3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chemeClr val="tx1"/>
                </a:solidFill>
              </a:rPr>
              <a:t>零级明纹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/>
              <p:cNvSpPr txBox="1"/>
              <p:nvPr/>
            </p:nvSpPr>
            <p:spPr>
              <a:xfrm>
                <a:off x="10712536" y="3162198"/>
                <a:ext cx="857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𝒌</m:t>
                      </m:r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762E"/>
                  </a:solidFill>
                </a:endParaRPr>
              </a:p>
            </p:txBody>
          </p:sp>
        </mc:Choice>
        <mc:Fallback xmlns=""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536" y="3162198"/>
                <a:ext cx="857029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7801" r="-7092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/>
              <p:cNvSpPr txBox="1"/>
              <p:nvPr/>
            </p:nvSpPr>
            <p:spPr>
              <a:xfrm>
                <a:off x="10712536" y="2561382"/>
                <a:ext cx="857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𝒌</m:t>
                      </m:r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762E"/>
                  </a:solidFill>
                </a:endParaRPr>
              </a:p>
            </p:txBody>
          </p:sp>
        </mc:Choice>
        <mc:Fallback xmlns="">
          <p:sp>
            <p:nvSpPr>
              <p:cNvPr id="81" name="文本框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536" y="2561382"/>
                <a:ext cx="857029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7801" r="-7092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/>
              <p:cNvSpPr txBox="1"/>
              <p:nvPr/>
            </p:nvSpPr>
            <p:spPr>
              <a:xfrm>
                <a:off x="10276439" y="3421508"/>
                <a:ext cx="857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𝒌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文本框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439" y="3421508"/>
                <a:ext cx="857029" cy="369332"/>
              </a:xfrm>
              <a:prstGeom prst="rect">
                <a:avLst/>
              </a:prstGeom>
              <a:blipFill rotWithShape="0">
                <a:blip r:embed="rId21"/>
                <a:stretch>
                  <a:fillRect l="-7857" r="-714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/>
              <p:cNvSpPr txBox="1"/>
              <p:nvPr/>
            </p:nvSpPr>
            <p:spPr>
              <a:xfrm>
                <a:off x="10276439" y="2285739"/>
                <a:ext cx="857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𝒌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439" y="2285739"/>
                <a:ext cx="857029" cy="369332"/>
              </a:xfrm>
              <a:prstGeom prst="rect">
                <a:avLst/>
              </a:prstGeom>
              <a:blipFill rotWithShape="0">
                <a:blip r:embed="rId22"/>
                <a:stretch>
                  <a:fillRect l="-7857" r="-714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/>
              <p:cNvSpPr txBox="1"/>
              <p:nvPr/>
            </p:nvSpPr>
            <p:spPr>
              <a:xfrm>
                <a:off x="10270276" y="1717855"/>
                <a:ext cx="857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𝒌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276" y="1717855"/>
                <a:ext cx="857029" cy="369332"/>
              </a:xfrm>
              <a:prstGeom prst="rect">
                <a:avLst/>
              </a:prstGeom>
              <a:blipFill rotWithShape="0">
                <a:blip r:embed="rId23"/>
                <a:stretch>
                  <a:fillRect l="-7857" r="-714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/>
              <p:cNvSpPr txBox="1"/>
              <p:nvPr/>
            </p:nvSpPr>
            <p:spPr>
              <a:xfrm>
                <a:off x="10270275" y="3925625"/>
                <a:ext cx="857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𝒌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275" y="3925625"/>
                <a:ext cx="857029" cy="369332"/>
              </a:xfrm>
              <a:prstGeom prst="rect">
                <a:avLst/>
              </a:prstGeom>
              <a:blipFill rotWithShape="0">
                <a:blip r:embed="rId23"/>
                <a:stretch>
                  <a:fillRect l="-7857" r="-714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/>
              <p:cNvSpPr txBox="1"/>
              <p:nvPr/>
            </p:nvSpPr>
            <p:spPr>
              <a:xfrm>
                <a:off x="10707681" y="2015299"/>
                <a:ext cx="857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𝒌</m:t>
                      </m:r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762E"/>
                  </a:solidFill>
                </a:endParaRPr>
              </a:p>
            </p:txBody>
          </p:sp>
        </mc:Choice>
        <mc:Fallback xmlns=""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681" y="2015299"/>
                <a:ext cx="857029" cy="369332"/>
              </a:xfrm>
              <a:prstGeom prst="rect">
                <a:avLst/>
              </a:prstGeom>
              <a:blipFill rotWithShape="0">
                <a:blip r:embed="rId24"/>
                <a:stretch>
                  <a:fillRect l="-7857" r="-714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10723185" y="3689923"/>
                <a:ext cx="857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𝒌</m:t>
                      </m:r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762E"/>
                  </a:solidFill>
                </a:endParaRPr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185" y="3689923"/>
                <a:ext cx="857029" cy="369332"/>
              </a:xfrm>
              <a:prstGeom prst="rect">
                <a:avLst/>
              </a:prstGeom>
              <a:blipFill rotWithShape="0">
                <a:blip r:embed="rId25"/>
                <a:stretch>
                  <a:fillRect l="-7801" r="-7092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0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21" grpId="0" animBg="1"/>
      <p:bldP spid="32" grpId="0"/>
      <p:bldP spid="33" grpId="0"/>
      <p:bldP spid="34" grpId="0"/>
      <p:bldP spid="49" grpId="0" animBg="1"/>
      <p:bldP spid="53" grpId="0"/>
      <p:bldP spid="54" grpId="0"/>
      <p:bldP spid="55" grpId="0"/>
      <p:bldP spid="56" grpId="0"/>
      <p:bldP spid="57" grpId="0" animBg="1"/>
      <p:bldP spid="58" grpId="0"/>
      <p:bldP spid="60" grpId="0"/>
      <p:bldP spid="61" grpId="0"/>
      <p:bldP spid="69" grpId="0"/>
      <p:bldP spid="70" grpId="0"/>
      <p:bldP spid="72" grpId="0"/>
      <p:bldP spid="73" grpId="0"/>
      <p:bldP spid="74" grpId="0"/>
      <p:bldP spid="78" grpId="0" animBg="1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5809957" y="1349226"/>
            <a:ext cx="2264898" cy="662400"/>
          </a:xfrm>
          <a:prstGeom prst="ellipse">
            <a:avLst/>
          </a:prstGeom>
          <a:solidFill>
            <a:srgbClr val="FFC0C3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93299" y="49756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光 学</a:t>
            </a:r>
            <a:endParaRPr lang="zh-CN" altLang="en-US" sz="36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3299" y="1228300"/>
            <a:ext cx="46987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研究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光的传播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和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光与物质</a:t>
            </a:r>
            <a:endParaRPr lang="en-US" altLang="zh-CN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相互作用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的学科</a:t>
            </a:r>
          </a:p>
        </p:txBody>
      </p:sp>
      <p:sp>
        <p:nvSpPr>
          <p:cNvPr id="4" name="AutoShape 2"/>
          <p:cNvSpPr>
            <a:spLocks/>
          </p:cNvSpPr>
          <p:nvPr/>
        </p:nvSpPr>
        <p:spPr bwMode="auto">
          <a:xfrm>
            <a:off x="5602614" y="890669"/>
            <a:ext cx="207343" cy="1444565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20550" y="77852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几何光学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20550" y="136329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波动光学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020549" y="19324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量子光学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93299" y="2643803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分类的依据：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波长与传播范围之比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93299" y="3355189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几何光学：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波长远小于传播范围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956600" y="335518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光的粒子性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3299" y="397431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波动光学：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波长与传播范围相当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956600" y="397431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光的波动性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11459" y="4792029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波动光学</a:t>
            </a:r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主要研究光的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干涉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，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衍射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和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偏振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现象。</a:t>
            </a:r>
          </a:p>
        </p:txBody>
      </p:sp>
    </p:spTree>
    <p:extLst>
      <p:ext uri="{BB962C8B-B14F-4D97-AF65-F5344CB8AC3E}">
        <p14:creationId xmlns:p14="http://schemas.microsoft.com/office/powerpoint/2010/main" val="90341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4" grpId="0" animBg="1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线箭头连接符 16"/>
          <p:cNvCxnSpPr/>
          <p:nvPr/>
        </p:nvCxnSpPr>
        <p:spPr>
          <a:xfrm flipV="1">
            <a:off x="9353944" y="225083"/>
            <a:ext cx="0" cy="887756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/>
          <p:cNvCxnSpPr>
            <a:endCxn id="32" idx="1"/>
          </p:cNvCxnSpPr>
          <p:nvPr/>
        </p:nvCxnSpPr>
        <p:spPr>
          <a:xfrm flipV="1">
            <a:off x="1471107" y="760185"/>
            <a:ext cx="7883999" cy="1827106"/>
          </a:xfrm>
          <a:prstGeom prst="line">
            <a:avLst/>
          </a:prstGeom>
          <a:ln w="38100">
            <a:solidFill>
              <a:srgbClr val="CC00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连接符 3"/>
          <p:cNvCxnSpPr/>
          <p:nvPr/>
        </p:nvCxnSpPr>
        <p:spPr>
          <a:xfrm>
            <a:off x="9370795" y="567046"/>
            <a:ext cx="0" cy="3436981"/>
          </a:xfrm>
          <a:prstGeom prst="line">
            <a:avLst/>
          </a:prstGeom>
          <a:ln w="635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1462409" y="1082045"/>
            <a:ext cx="0" cy="83686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1462409" y="3236283"/>
            <a:ext cx="0" cy="6552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1460066" y="2009589"/>
            <a:ext cx="0" cy="112821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985129" y="1452090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129" y="1452090"/>
                <a:ext cx="474937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941281" y="3237693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81" y="3237693"/>
                <a:ext cx="47493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连接符 14"/>
          <p:cNvCxnSpPr/>
          <p:nvPr/>
        </p:nvCxnSpPr>
        <p:spPr>
          <a:xfrm flipV="1">
            <a:off x="941281" y="1963214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 flipV="1">
            <a:off x="948355" y="3189610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1136545" y="1963214"/>
            <a:ext cx="1" cy="1224000"/>
          </a:xfrm>
          <a:prstGeom prst="straightConnector1">
            <a:avLst/>
          </a:prstGeom>
          <a:ln w="38100">
            <a:solidFill>
              <a:srgbClr val="0076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985129" y="2346976"/>
                <a:ext cx="330219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129" y="2346976"/>
                <a:ext cx="330219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连接符 22"/>
          <p:cNvCxnSpPr/>
          <p:nvPr/>
        </p:nvCxnSpPr>
        <p:spPr>
          <a:xfrm>
            <a:off x="1460066" y="2602855"/>
            <a:ext cx="7922454" cy="0"/>
          </a:xfrm>
          <a:prstGeom prst="line">
            <a:avLst/>
          </a:prstGeom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1460066" y="746890"/>
            <a:ext cx="7924796" cy="1216325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V="1">
            <a:off x="1466764" y="753337"/>
            <a:ext cx="7915756" cy="24444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9423358" y="544741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358" y="544741"/>
                <a:ext cx="346249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4698837" y="911464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837" y="911464"/>
                <a:ext cx="474937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6161835" y="1675333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835" y="1675333"/>
                <a:ext cx="474937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连接符 39"/>
          <p:cNvCxnSpPr/>
          <p:nvPr/>
        </p:nvCxnSpPr>
        <p:spPr>
          <a:xfrm>
            <a:off x="1473462" y="1943739"/>
            <a:ext cx="361421" cy="1180001"/>
          </a:xfrm>
          <a:prstGeom prst="line">
            <a:avLst/>
          </a:prstGeom>
          <a:ln w="38100">
            <a:solidFill>
              <a:srgbClr val="FF00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任意形状 42"/>
          <p:cNvSpPr/>
          <p:nvPr/>
        </p:nvSpPr>
        <p:spPr>
          <a:xfrm>
            <a:off x="1464532" y="2471555"/>
            <a:ext cx="168812" cy="42421"/>
          </a:xfrm>
          <a:custGeom>
            <a:avLst/>
            <a:gdLst>
              <a:gd name="connsiteX0" fmla="*/ 0 w 168812"/>
              <a:gd name="connsiteY0" fmla="*/ 28136 h 42421"/>
              <a:gd name="connsiteX1" fmla="*/ 56271 w 168812"/>
              <a:gd name="connsiteY1" fmla="*/ 42203 h 42421"/>
              <a:gd name="connsiteX2" fmla="*/ 168812 w 168812"/>
              <a:gd name="connsiteY2" fmla="*/ 0 h 4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812" h="42421">
                <a:moveTo>
                  <a:pt x="0" y="28136"/>
                </a:moveTo>
                <a:cubicBezTo>
                  <a:pt x="18757" y="32825"/>
                  <a:pt x="37033" y="44127"/>
                  <a:pt x="56271" y="42203"/>
                </a:cubicBezTo>
                <a:cubicBezTo>
                  <a:pt x="95588" y="38271"/>
                  <a:pt x="133609" y="17602"/>
                  <a:pt x="168812" y="0"/>
                </a:cubicBezTo>
              </a:path>
            </a:pathLst>
          </a:custGeom>
          <a:noFill/>
          <a:ln w="38100">
            <a:solidFill>
              <a:srgbClr val="FF0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468021" y="2624113"/>
                <a:ext cx="2773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77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77"/>
                  </a:solidFill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21" y="2624113"/>
                <a:ext cx="27731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4444" r="-24444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1586642" y="3187214"/>
                <a:ext cx="2725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𝒃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642" y="3187214"/>
                <a:ext cx="27251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4444" r="-22222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线箭头连接符 47"/>
          <p:cNvCxnSpPr/>
          <p:nvPr/>
        </p:nvCxnSpPr>
        <p:spPr>
          <a:xfrm flipH="1">
            <a:off x="1506258" y="3655214"/>
            <a:ext cx="7840112" cy="0"/>
          </a:xfrm>
          <a:prstGeom prst="straightConnector1">
            <a:avLst/>
          </a:prstGeom>
          <a:ln w="38100">
            <a:solidFill>
              <a:srgbClr val="0076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4959462" y="3429934"/>
                <a:ext cx="36869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𝑫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62" y="3429934"/>
                <a:ext cx="368691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9012333" y="2201570"/>
                <a:ext cx="362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333" y="2201570"/>
                <a:ext cx="362279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2256120" y="483185"/>
                <a:ext cx="1277979" cy="4924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𝑫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≫</m:t>
                      </m:r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120" y="483185"/>
                <a:ext cx="1277979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任意形状 11"/>
          <p:cNvSpPr/>
          <p:nvPr/>
        </p:nvSpPr>
        <p:spPr>
          <a:xfrm>
            <a:off x="2433711" y="2349305"/>
            <a:ext cx="60439" cy="267286"/>
          </a:xfrm>
          <a:custGeom>
            <a:avLst/>
            <a:gdLst>
              <a:gd name="connsiteX0" fmla="*/ 0 w 60439"/>
              <a:gd name="connsiteY0" fmla="*/ 0 h 267286"/>
              <a:gd name="connsiteX1" fmla="*/ 56271 w 60439"/>
              <a:gd name="connsiteY1" fmla="*/ 154744 h 267286"/>
              <a:gd name="connsiteX2" fmla="*/ 56271 w 60439"/>
              <a:gd name="connsiteY2" fmla="*/ 267286 h 267286"/>
              <a:gd name="connsiteX3" fmla="*/ 56271 w 60439"/>
              <a:gd name="connsiteY3" fmla="*/ 267286 h 26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39" h="267286">
                <a:moveTo>
                  <a:pt x="0" y="0"/>
                </a:moveTo>
                <a:cubicBezTo>
                  <a:pt x="23446" y="55098"/>
                  <a:pt x="46893" y="110196"/>
                  <a:pt x="56271" y="154744"/>
                </a:cubicBezTo>
                <a:cubicBezTo>
                  <a:pt x="65649" y="199292"/>
                  <a:pt x="56271" y="267286"/>
                  <a:pt x="56271" y="267286"/>
                </a:cubicBezTo>
                <a:lnTo>
                  <a:pt x="56271" y="267286"/>
                </a:lnTo>
              </a:path>
            </a:pathLst>
          </a:custGeom>
          <a:noFill/>
          <a:ln w="3810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2629104" y="2284214"/>
                <a:ext cx="2773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104" y="2284214"/>
                <a:ext cx="277319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3913" r="-21739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/>
          <p:cNvSpPr txBox="1"/>
          <p:nvPr/>
        </p:nvSpPr>
        <p:spPr>
          <a:xfrm>
            <a:off x="394853" y="393002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光程差：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2138562" y="4022361"/>
                <a:ext cx="3005245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562" y="4022361"/>
                <a:ext cx="3005245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9012333" y="107250"/>
                <a:ext cx="306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333" y="107250"/>
                <a:ext cx="306174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5459084" y="3936767"/>
                <a:ext cx="477695" cy="6771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∵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084" y="3936767"/>
                <a:ext cx="477695" cy="67710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/>
              <p:cNvSpPr txBox="1"/>
              <p:nvPr/>
            </p:nvSpPr>
            <p:spPr>
              <a:xfrm>
                <a:off x="5994778" y="4033391"/>
                <a:ext cx="397948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tan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778" y="4033391"/>
                <a:ext cx="3979487" cy="49244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线连接符 79"/>
          <p:cNvCxnSpPr/>
          <p:nvPr/>
        </p:nvCxnSpPr>
        <p:spPr>
          <a:xfrm flipV="1">
            <a:off x="9762982" y="797324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/>
          <p:cNvCxnSpPr/>
          <p:nvPr/>
        </p:nvCxnSpPr>
        <p:spPr>
          <a:xfrm flipV="1">
            <a:off x="9748913" y="2600496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箭头连接符 81"/>
          <p:cNvCxnSpPr/>
          <p:nvPr/>
        </p:nvCxnSpPr>
        <p:spPr>
          <a:xfrm>
            <a:off x="9958246" y="797324"/>
            <a:ext cx="0" cy="1789967"/>
          </a:xfrm>
          <a:prstGeom prst="straightConnector1">
            <a:avLst/>
          </a:prstGeom>
          <a:ln w="38100">
            <a:solidFill>
              <a:srgbClr val="0076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/>
              <p:cNvSpPr txBox="1"/>
              <p:nvPr/>
            </p:nvSpPr>
            <p:spPr>
              <a:xfrm>
                <a:off x="9810633" y="1397579"/>
                <a:ext cx="306173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633" y="1397579"/>
                <a:ext cx="306173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/>
              <p:cNvSpPr txBox="1"/>
              <p:nvPr/>
            </p:nvSpPr>
            <p:spPr>
              <a:xfrm>
                <a:off x="763843" y="5124634"/>
                <a:ext cx="477695" cy="6771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43" y="5124634"/>
                <a:ext cx="477695" cy="67710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/>
              <p:cNvSpPr txBox="1"/>
              <p:nvPr/>
            </p:nvSpPr>
            <p:spPr>
              <a:xfrm>
                <a:off x="1359946" y="4989275"/>
                <a:ext cx="2111091" cy="93179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946" y="4989275"/>
                <a:ext cx="2111091" cy="931794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AutoShape 2"/>
          <p:cNvSpPr>
            <a:spLocks/>
          </p:cNvSpPr>
          <p:nvPr/>
        </p:nvSpPr>
        <p:spPr bwMode="auto">
          <a:xfrm>
            <a:off x="3600220" y="4777939"/>
            <a:ext cx="203049" cy="1455878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4072314" y="4606800"/>
                <a:ext cx="1309269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314" y="4606800"/>
                <a:ext cx="1309269" cy="921984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7891394" y="5204913"/>
                <a:ext cx="22417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=0,1,2,⋯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394" y="5204913"/>
                <a:ext cx="2241704" cy="49244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3873610" y="5374228"/>
                <a:ext cx="2600327" cy="9351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±(2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610" y="5374228"/>
                <a:ext cx="2600327" cy="93519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文本框 89"/>
          <p:cNvSpPr txBox="1"/>
          <p:nvPr/>
        </p:nvSpPr>
        <p:spPr>
          <a:xfrm>
            <a:off x="6699024" y="476930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明纹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6696555" y="556601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62E"/>
                </a:solidFill>
                <a:latin typeface="SimHei" charset="-122"/>
                <a:ea typeface="SimHei" charset="-122"/>
                <a:cs typeface="SimHei" charset="-122"/>
              </a:rPr>
              <a:t>暗纹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1819518" y="3031505"/>
                <a:ext cx="3254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𝑪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518" y="3031505"/>
                <a:ext cx="325410" cy="430887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534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7" grpId="0"/>
      <p:bldP spid="12" grpId="0" animBg="1"/>
      <p:bldP spid="59" grpId="0"/>
      <p:bldP spid="71" grpId="0"/>
      <p:bldP spid="75" grpId="0"/>
      <p:bldP spid="76" grpId="0"/>
      <p:bldP spid="77" grpId="0"/>
      <p:bldP spid="79" grpId="0"/>
      <p:bldP spid="83" grpId="0" animBg="1"/>
      <p:bldP spid="84" grpId="0"/>
      <p:bldP spid="85" grpId="0"/>
      <p:bldP spid="86" grpId="0" animBg="1"/>
      <p:bldP spid="87" grpId="0"/>
      <p:bldP spid="88" grpId="0"/>
      <p:bldP spid="89" grpId="0"/>
      <p:bldP spid="90" grpId="0"/>
      <p:bldP spid="91" grpId="0"/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09704" y="420314"/>
                <a:ext cx="2073901" cy="921984"/>
              </a:xfrm>
              <a:prstGeom prst="rect">
                <a:avLst/>
              </a:prstGeom>
              <a:noFill/>
              <a:ln w="38100">
                <a:solidFill>
                  <a:srgbClr val="FF0077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704" y="420314"/>
                <a:ext cx="2073901" cy="9219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77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218285" y="406706"/>
                <a:ext cx="3364960" cy="935192"/>
              </a:xfrm>
              <a:prstGeom prst="rect">
                <a:avLst/>
              </a:prstGeom>
              <a:noFill/>
              <a:ln w="38100">
                <a:solidFill>
                  <a:srgbClr val="00762E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=±(2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285" y="406706"/>
                <a:ext cx="3364960" cy="93519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762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线箭头连接符 3"/>
          <p:cNvCxnSpPr/>
          <p:nvPr/>
        </p:nvCxnSpPr>
        <p:spPr>
          <a:xfrm flipV="1">
            <a:off x="9332309" y="1114474"/>
            <a:ext cx="0" cy="887756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 flipH="1">
            <a:off x="9349160" y="1449430"/>
            <a:ext cx="0" cy="2821892"/>
          </a:xfrm>
          <a:prstGeom prst="line">
            <a:avLst/>
          </a:prstGeom>
          <a:ln w="635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1440774" y="1349340"/>
            <a:ext cx="0" cy="83686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1440774" y="3503578"/>
            <a:ext cx="0" cy="6552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1438431" y="2276884"/>
            <a:ext cx="0" cy="112821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63494" y="1719385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94" y="1719385"/>
                <a:ext cx="474937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919646" y="3504988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46" y="3504988"/>
                <a:ext cx="474937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连接符 11"/>
          <p:cNvCxnSpPr/>
          <p:nvPr/>
        </p:nvCxnSpPr>
        <p:spPr>
          <a:xfrm flipV="1">
            <a:off x="919646" y="2230509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 flipV="1">
            <a:off x="926720" y="3456905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1114910" y="2230509"/>
            <a:ext cx="1" cy="1224000"/>
          </a:xfrm>
          <a:prstGeom prst="straightConnector1">
            <a:avLst/>
          </a:prstGeom>
          <a:ln w="38100">
            <a:solidFill>
              <a:srgbClr val="0076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963494" y="2614271"/>
                <a:ext cx="330219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94" y="2614271"/>
                <a:ext cx="330219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线连接符 15"/>
          <p:cNvCxnSpPr/>
          <p:nvPr/>
        </p:nvCxnSpPr>
        <p:spPr>
          <a:xfrm>
            <a:off x="1438431" y="2870150"/>
            <a:ext cx="7922454" cy="0"/>
          </a:xfrm>
          <a:prstGeom prst="line">
            <a:avLst/>
          </a:prstGeom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1438431" y="1609646"/>
            <a:ext cx="7886304" cy="620865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V="1">
            <a:off x="1445129" y="1609646"/>
            <a:ext cx="7915756" cy="1855386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9401723" y="1416951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723" y="1416951"/>
                <a:ext cx="346249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668005" y="1913669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005" y="1913669"/>
                <a:ext cx="474937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6140200" y="2322456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200" y="2322456"/>
                <a:ext cx="474937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线连接符 21"/>
          <p:cNvCxnSpPr/>
          <p:nvPr/>
        </p:nvCxnSpPr>
        <p:spPr>
          <a:xfrm>
            <a:off x="1451827" y="2196966"/>
            <a:ext cx="271878" cy="1194069"/>
          </a:xfrm>
          <a:prstGeom prst="line">
            <a:avLst/>
          </a:prstGeom>
          <a:ln w="38100">
            <a:solidFill>
              <a:srgbClr val="FF00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形状 22"/>
          <p:cNvSpPr/>
          <p:nvPr/>
        </p:nvSpPr>
        <p:spPr>
          <a:xfrm>
            <a:off x="1443117" y="2781274"/>
            <a:ext cx="168812" cy="42421"/>
          </a:xfrm>
          <a:custGeom>
            <a:avLst/>
            <a:gdLst>
              <a:gd name="connsiteX0" fmla="*/ 0 w 168812"/>
              <a:gd name="connsiteY0" fmla="*/ 28136 h 42421"/>
              <a:gd name="connsiteX1" fmla="*/ 56271 w 168812"/>
              <a:gd name="connsiteY1" fmla="*/ 42203 h 42421"/>
              <a:gd name="connsiteX2" fmla="*/ 168812 w 168812"/>
              <a:gd name="connsiteY2" fmla="*/ 0 h 4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812" h="42421">
                <a:moveTo>
                  <a:pt x="0" y="28136"/>
                </a:moveTo>
                <a:cubicBezTo>
                  <a:pt x="18757" y="32825"/>
                  <a:pt x="37033" y="44127"/>
                  <a:pt x="56271" y="42203"/>
                </a:cubicBezTo>
                <a:cubicBezTo>
                  <a:pt x="95588" y="38271"/>
                  <a:pt x="133609" y="17602"/>
                  <a:pt x="168812" y="0"/>
                </a:cubicBezTo>
              </a:path>
            </a:pathLst>
          </a:custGeom>
          <a:noFill/>
          <a:ln w="38100">
            <a:solidFill>
              <a:srgbClr val="FF0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432318" y="2947680"/>
                <a:ext cx="2773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77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77"/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318" y="2947680"/>
                <a:ext cx="277319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4444" r="-24444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箭头连接符 25"/>
          <p:cNvCxnSpPr/>
          <p:nvPr/>
        </p:nvCxnSpPr>
        <p:spPr>
          <a:xfrm flipH="1">
            <a:off x="1484623" y="3922509"/>
            <a:ext cx="7840112" cy="0"/>
          </a:xfrm>
          <a:prstGeom prst="straightConnector1">
            <a:avLst/>
          </a:prstGeom>
          <a:ln w="38100">
            <a:solidFill>
              <a:srgbClr val="0076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4625804" y="3675609"/>
                <a:ext cx="111966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𝑫</m:t>
                      </m:r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≫</m:t>
                      </m:r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04" y="3675609"/>
                <a:ext cx="1119665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8990698" y="2468865"/>
                <a:ext cx="362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698" y="2468865"/>
                <a:ext cx="362279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8967809" y="1029649"/>
                <a:ext cx="306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809" y="1029649"/>
                <a:ext cx="306174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连接符 32"/>
          <p:cNvCxnSpPr/>
          <p:nvPr/>
        </p:nvCxnSpPr>
        <p:spPr>
          <a:xfrm flipV="1">
            <a:off x="9727278" y="1633248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 flipV="1">
            <a:off x="9727278" y="2867791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/>
          <p:nvPr/>
        </p:nvCxnSpPr>
        <p:spPr>
          <a:xfrm>
            <a:off x="9910156" y="1623714"/>
            <a:ext cx="0" cy="1224000"/>
          </a:xfrm>
          <a:prstGeom prst="straightConnector1">
            <a:avLst/>
          </a:prstGeom>
          <a:ln w="38100">
            <a:solidFill>
              <a:srgbClr val="0076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9741318" y="2015065"/>
                <a:ext cx="306173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318" y="2015065"/>
                <a:ext cx="306173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7917925" y="604001"/>
                <a:ext cx="22417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=0,1,2,⋯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925" y="604001"/>
                <a:ext cx="2241704" cy="49244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/>
          <p:cNvSpPr txBox="1"/>
          <p:nvPr/>
        </p:nvSpPr>
        <p:spPr>
          <a:xfrm>
            <a:off x="571552" y="4211007"/>
            <a:ext cx="6545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1).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相邻两条明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暗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)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纹之间的间距：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7003228" y="4015434"/>
                <a:ext cx="1706493" cy="9219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228" y="4015434"/>
                <a:ext cx="1706493" cy="921984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/>
          <p:cNvSpPr txBox="1"/>
          <p:nvPr/>
        </p:nvSpPr>
        <p:spPr>
          <a:xfrm>
            <a:off x="1583099" y="47854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干涉图样是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等间距明暗相间条纹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571552" y="5375899"/>
                <a:ext cx="67072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2).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条纹间距正比于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𝑫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，与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𝒅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成反比。</a:t>
                </a: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52" y="5375899"/>
                <a:ext cx="6707285" cy="584775"/>
              </a:xfrm>
              <a:prstGeom prst="rect">
                <a:avLst/>
              </a:prstGeom>
              <a:blipFill rotWithShape="0">
                <a:blip r:embed="rId18"/>
                <a:stretch>
                  <a:fillRect l="-2364" t="-16667" r="-163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2044511" y="6038880"/>
                <a:ext cx="1604285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↑, 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511" y="6038880"/>
                <a:ext cx="1604285" cy="49244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4218285" y="6038879"/>
                <a:ext cx="1604285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↓, 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285" y="6038879"/>
                <a:ext cx="1604285" cy="49244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72"/>
          <p:cNvGrpSpPr>
            <a:grpSpLocks/>
          </p:cNvGrpSpPr>
          <p:nvPr/>
        </p:nvGrpSpPr>
        <p:grpSpPr bwMode="auto">
          <a:xfrm>
            <a:off x="9574295" y="3935875"/>
            <a:ext cx="1638300" cy="1371600"/>
            <a:chOff x="3024" y="2592"/>
            <a:chExt cx="1032" cy="864"/>
          </a:xfrm>
        </p:grpSpPr>
        <p:sp>
          <p:nvSpPr>
            <p:cNvPr id="52" name="Line 73"/>
            <p:cNvSpPr>
              <a:spLocks noChangeShapeType="1"/>
            </p:cNvSpPr>
            <p:nvPr/>
          </p:nvSpPr>
          <p:spPr bwMode="auto">
            <a:xfrm>
              <a:off x="3360" y="2736"/>
              <a:ext cx="0" cy="14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Line 74"/>
            <p:cNvSpPr>
              <a:spLocks noChangeShapeType="1"/>
            </p:cNvSpPr>
            <p:nvPr/>
          </p:nvSpPr>
          <p:spPr bwMode="auto">
            <a:xfrm>
              <a:off x="3360" y="2947"/>
              <a:ext cx="0" cy="10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" name="Line 75"/>
            <p:cNvSpPr>
              <a:spLocks noChangeShapeType="1"/>
            </p:cNvSpPr>
            <p:nvPr/>
          </p:nvSpPr>
          <p:spPr bwMode="auto">
            <a:xfrm>
              <a:off x="3360" y="3123"/>
              <a:ext cx="0" cy="14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Line 76"/>
            <p:cNvSpPr>
              <a:spLocks noChangeShapeType="1"/>
            </p:cNvSpPr>
            <p:nvPr/>
          </p:nvSpPr>
          <p:spPr bwMode="auto">
            <a:xfrm>
              <a:off x="3216" y="2912"/>
              <a:ext cx="14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Line 77"/>
            <p:cNvSpPr>
              <a:spLocks noChangeShapeType="1"/>
            </p:cNvSpPr>
            <p:nvPr/>
          </p:nvSpPr>
          <p:spPr bwMode="auto">
            <a:xfrm>
              <a:off x="3216" y="3088"/>
              <a:ext cx="14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Line 78"/>
            <p:cNvSpPr>
              <a:spLocks noChangeShapeType="1"/>
            </p:cNvSpPr>
            <p:nvPr/>
          </p:nvSpPr>
          <p:spPr bwMode="auto">
            <a:xfrm>
              <a:off x="3288" y="2912"/>
              <a:ext cx="0" cy="17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8" name="Group 79"/>
            <p:cNvGrpSpPr>
              <a:grpSpLocks/>
            </p:cNvGrpSpPr>
            <p:nvPr/>
          </p:nvGrpSpPr>
          <p:grpSpPr bwMode="auto">
            <a:xfrm>
              <a:off x="3456" y="2592"/>
              <a:ext cx="288" cy="864"/>
              <a:chOff x="3504" y="2777"/>
              <a:chExt cx="288" cy="731"/>
            </a:xfrm>
          </p:grpSpPr>
          <p:sp>
            <p:nvSpPr>
              <p:cNvPr id="65" name="Rectangle 80"/>
              <p:cNvSpPr>
                <a:spLocks noChangeArrowheads="1"/>
              </p:cNvSpPr>
              <p:nvPr/>
            </p:nvSpPr>
            <p:spPr bwMode="auto">
              <a:xfrm>
                <a:off x="3504" y="3072"/>
                <a:ext cx="288" cy="148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6" name="Rectangle 81"/>
              <p:cNvSpPr>
                <a:spLocks noChangeArrowheads="1"/>
              </p:cNvSpPr>
              <p:nvPr/>
            </p:nvSpPr>
            <p:spPr bwMode="auto">
              <a:xfrm>
                <a:off x="3504" y="3220"/>
                <a:ext cx="288" cy="147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7" name="Rectangle 82"/>
              <p:cNvSpPr>
                <a:spLocks noChangeArrowheads="1"/>
              </p:cNvSpPr>
              <p:nvPr/>
            </p:nvSpPr>
            <p:spPr bwMode="auto">
              <a:xfrm>
                <a:off x="3504" y="3361"/>
                <a:ext cx="288" cy="147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" name="Rectangle 83"/>
              <p:cNvSpPr>
                <a:spLocks noChangeArrowheads="1"/>
              </p:cNvSpPr>
              <p:nvPr/>
            </p:nvSpPr>
            <p:spPr bwMode="auto">
              <a:xfrm>
                <a:off x="3504" y="2925"/>
                <a:ext cx="288" cy="147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9" name="Rectangle 84"/>
              <p:cNvSpPr>
                <a:spLocks noChangeArrowheads="1"/>
              </p:cNvSpPr>
              <p:nvPr/>
            </p:nvSpPr>
            <p:spPr bwMode="auto">
              <a:xfrm>
                <a:off x="3504" y="2777"/>
                <a:ext cx="288" cy="148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aphicFrame>
          <p:nvGraphicFramePr>
            <p:cNvPr id="59" name="Object 85"/>
            <p:cNvGraphicFramePr>
              <a:graphicFrameLocks noChangeAspect="1"/>
            </p:cNvGraphicFramePr>
            <p:nvPr/>
          </p:nvGraphicFramePr>
          <p:xfrm>
            <a:off x="3024" y="2880"/>
            <a:ext cx="159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0" name="公式" r:id="rId21" imgW="139579" imgH="177646" progId="Equation.3">
                    <p:embed/>
                  </p:oleObj>
                </mc:Choice>
                <mc:Fallback>
                  <p:oleObj name="公式" r:id="rId21" imgW="139579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2880"/>
                          <a:ext cx="159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" name="Line 86"/>
            <p:cNvSpPr>
              <a:spLocks noChangeShapeType="1"/>
            </p:cNvSpPr>
            <p:nvPr/>
          </p:nvSpPr>
          <p:spPr bwMode="auto">
            <a:xfrm>
              <a:off x="3696" y="2832"/>
              <a:ext cx="19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Line 87"/>
            <p:cNvSpPr>
              <a:spLocks noChangeShapeType="1"/>
            </p:cNvSpPr>
            <p:nvPr/>
          </p:nvSpPr>
          <p:spPr bwMode="auto">
            <a:xfrm>
              <a:off x="3696" y="2976"/>
              <a:ext cx="19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Line 88"/>
            <p:cNvSpPr>
              <a:spLocks noChangeShapeType="1"/>
            </p:cNvSpPr>
            <p:nvPr/>
          </p:nvSpPr>
          <p:spPr bwMode="auto">
            <a:xfrm>
              <a:off x="3792" y="2640"/>
              <a:ext cx="0" cy="19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89"/>
            <p:cNvSpPr>
              <a:spLocks noChangeShapeType="1"/>
            </p:cNvSpPr>
            <p:nvPr/>
          </p:nvSpPr>
          <p:spPr bwMode="auto">
            <a:xfrm flipV="1">
              <a:off x="3792" y="2976"/>
              <a:ext cx="0" cy="14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4" name="Object 90"/>
            <p:cNvGraphicFramePr>
              <a:graphicFrameLocks noChangeAspect="1"/>
            </p:cNvGraphicFramePr>
            <p:nvPr/>
          </p:nvGraphicFramePr>
          <p:xfrm>
            <a:off x="3792" y="2832"/>
            <a:ext cx="264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1" name="公式" r:id="rId23" imgW="228501" imgH="165028" progId="Equation.3">
                    <p:embed/>
                  </p:oleObj>
                </mc:Choice>
                <mc:Fallback>
                  <p:oleObj name="公式" r:id="rId23" imgW="228501" imgH="16502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2832"/>
                          <a:ext cx="264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0" name="Group 91"/>
          <p:cNvGrpSpPr>
            <a:grpSpLocks/>
          </p:cNvGrpSpPr>
          <p:nvPr/>
        </p:nvGrpSpPr>
        <p:grpSpPr bwMode="auto">
          <a:xfrm>
            <a:off x="9571120" y="5375737"/>
            <a:ext cx="1866900" cy="1295400"/>
            <a:chOff x="4320" y="2592"/>
            <a:chExt cx="1176" cy="816"/>
          </a:xfrm>
        </p:grpSpPr>
        <p:grpSp>
          <p:nvGrpSpPr>
            <p:cNvPr id="71" name="Group 92"/>
            <p:cNvGrpSpPr>
              <a:grpSpLocks/>
            </p:cNvGrpSpPr>
            <p:nvPr/>
          </p:nvGrpSpPr>
          <p:grpSpPr bwMode="auto">
            <a:xfrm>
              <a:off x="4416" y="2592"/>
              <a:ext cx="192" cy="816"/>
              <a:chOff x="3216" y="2592"/>
              <a:chExt cx="192" cy="720"/>
            </a:xfrm>
          </p:grpSpPr>
          <p:sp>
            <p:nvSpPr>
              <p:cNvPr id="88" name="Line 93"/>
              <p:cNvSpPr>
                <a:spLocks noChangeShapeType="1"/>
              </p:cNvSpPr>
              <p:nvPr/>
            </p:nvSpPr>
            <p:spPr bwMode="auto">
              <a:xfrm>
                <a:off x="3408" y="2592"/>
                <a:ext cx="0" cy="19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" name="Line 94"/>
              <p:cNvSpPr>
                <a:spLocks noChangeShapeType="1"/>
              </p:cNvSpPr>
              <p:nvPr/>
            </p:nvSpPr>
            <p:spPr bwMode="auto">
              <a:xfrm>
                <a:off x="3408" y="2880"/>
                <a:ext cx="0" cy="14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" name="Line 95"/>
              <p:cNvSpPr>
                <a:spLocks noChangeShapeType="1"/>
              </p:cNvSpPr>
              <p:nvPr/>
            </p:nvSpPr>
            <p:spPr bwMode="auto">
              <a:xfrm>
                <a:off x="3408" y="3120"/>
                <a:ext cx="0" cy="19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" name="Line 96"/>
              <p:cNvSpPr>
                <a:spLocks noChangeShapeType="1"/>
              </p:cNvSpPr>
              <p:nvPr/>
            </p:nvSpPr>
            <p:spPr bwMode="auto">
              <a:xfrm>
                <a:off x="3216" y="2832"/>
                <a:ext cx="19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" name="Line 97"/>
              <p:cNvSpPr>
                <a:spLocks noChangeShapeType="1"/>
              </p:cNvSpPr>
              <p:nvPr/>
            </p:nvSpPr>
            <p:spPr bwMode="auto">
              <a:xfrm>
                <a:off x="3216" y="3072"/>
                <a:ext cx="19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" name="Line 98"/>
              <p:cNvSpPr>
                <a:spLocks noChangeShapeType="1"/>
              </p:cNvSpPr>
              <p:nvPr/>
            </p:nvSpPr>
            <p:spPr bwMode="auto">
              <a:xfrm>
                <a:off x="3312" y="2832"/>
                <a:ext cx="0" cy="24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72" name="Object 99"/>
            <p:cNvGraphicFramePr>
              <a:graphicFrameLocks noChangeAspect="1"/>
            </p:cNvGraphicFramePr>
            <p:nvPr/>
          </p:nvGraphicFramePr>
          <p:xfrm>
            <a:off x="4320" y="2880"/>
            <a:ext cx="159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2" name="公式" r:id="rId25" imgW="139579" imgH="177646" progId="Equation.3">
                    <p:embed/>
                  </p:oleObj>
                </mc:Choice>
                <mc:Fallback>
                  <p:oleObj name="公式" r:id="rId25" imgW="139579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880"/>
                          <a:ext cx="159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" name="Line 100"/>
            <p:cNvSpPr>
              <a:spLocks noChangeShapeType="1"/>
            </p:cNvSpPr>
            <p:nvPr/>
          </p:nvSpPr>
          <p:spPr bwMode="auto">
            <a:xfrm>
              <a:off x="4992" y="2832"/>
              <a:ext cx="24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Line 101"/>
            <p:cNvSpPr>
              <a:spLocks noChangeShapeType="1"/>
            </p:cNvSpPr>
            <p:nvPr/>
          </p:nvSpPr>
          <p:spPr bwMode="auto">
            <a:xfrm>
              <a:off x="4992" y="2928"/>
              <a:ext cx="24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" name="Line 102"/>
            <p:cNvSpPr>
              <a:spLocks noChangeShapeType="1"/>
            </p:cNvSpPr>
            <p:nvPr/>
          </p:nvSpPr>
          <p:spPr bwMode="auto">
            <a:xfrm>
              <a:off x="5136" y="2640"/>
              <a:ext cx="0" cy="19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" name="Line 103"/>
            <p:cNvSpPr>
              <a:spLocks noChangeShapeType="1"/>
            </p:cNvSpPr>
            <p:nvPr/>
          </p:nvSpPr>
          <p:spPr bwMode="auto">
            <a:xfrm flipV="1">
              <a:off x="5136" y="2928"/>
              <a:ext cx="0" cy="14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" name="Object 104"/>
            <p:cNvGraphicFramePr>
              <a:graphicFrameLocks noChangeAspect="1"/>
            </p:cNvGraphicFramePr>
            <p:nvPr/>
          </p:nvGraphicFramePr>
          <p:xfrm>
            <a:off x="5232" y="2784"/>
            <a:ext cx="264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3" name="公式" r:id="rId26" imgW="228501" imgH="165028" progId="Equation.3">
                    <p:embed/>
                  </p:oleObj>
                </mc:Choice>
                <mc:Fallback>
                  <p:oleObj name="公式" r:id="rId26" imgW="228501" imgH="16502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2" y="2784"/>
                          <a:ext cx="264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8" name="Group 105"/>
            <p:cNvGrpSpPr>
              <a:grpSpLocks/>
            </p:cNvGrpSpPr>
            <p:nvPr/>
          </p:nvGrpSpPr>
          <p:grpSpPr bwMode="auto">
            <a:xfrm>
              <a:off x="4752" y="2592"/>
              <a:ext cx="288" cy="757"/>
              <a:chOff x="4752" y="2544"/>
              <a:chExt cx="288" cy="757"/>
            </a:xfrm>
          </p:grpSpPr>
          <p:sp>
            <p:nvSpPr>
              <p:cNvPr id="79" name="Rectangle 106"/>
              <p:cNvSpPr>
                <a:spLocks noChangeArrowheads="1"/>
              </p:cNvSpPr>
              <p:nvPr/>
            </p:nvSpPr>
            <p:spPr bwMode="auto">
              <a:xfrm>
                <a:off x="4752" y="2887"/>
                <a:ext cx="288" cy="85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0" name="Rectangle 107"/>
              <p:cNvSpPr>
                <a:spLocks noChangeArrowheads="1"/>
              </p:cNvSpPr>
              <p:nvPr/>
            </p:nvSpPr>
            <p:spPr bwMode="auto">
              <a:xfrm>
                <a:off x="4752" y="2972"/>
                <a:ext cx="288" cy="84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1" name="Rectangle 108"/>
              <p:cNvSpPr>
                <a:spLocks noChangeArrowheads="1"/>
              </p:cNvSpPr>
              <p:nvPr/>
            </p:nvSpPr>
            <p:spPr bwMode="auto">
              <a:xfrm>
                <a:off x="4752" y="3052"/>
                <a:ext cx="288" cy="84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2" name="Rectangle 109"/>
              <p:cNvSpPr>
                <a:spLocks noChangeArrowheads="1"/>
              </p:cNvSpPr>
              <p:nvPr/>
            </p:nvSpPr>
            <p:spPr bwMode="auto">
              <a:xfrm>
                <a:off x="4752" y="3131"/>
                <a:ext cx="288" cy="85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3" name="Rectangle 110"/>
              <p:cNvSpPr>
                <a:spLocks noChangeArrowheads="1"/>
              </p:cNvSpPr>
              <p:nvPr/>
            </p:nvSpPr>
            <p:spPr bwMode="auto">
              <a:xfrm>
                <a:off x="4752" y="2803"/>
                <a:ext cx="288" cy="84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4" name="Rectangle 111"/>
              <p:cNvSpPr>
                <a:spLocks noChangeArrowheads="1"/>
              </p:cNvSpPr>
              <p:nvPr/>
            </p:nvSpPr>
            <p:spPr bwMode="auto">
              <a:xfrm>
                <a:off x="4752" y="2719"/>
                <a:ext cx="288" cy="84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5" name="Rectangle 112"/>
              <p:cNvSpPr>
                <a:spLocks noChangeArrowheads="1"/>
              </p:cNvSpPr>
              <p:nvPr/>
            </p:nvSpPr>
            <p:spPr bwMode="auto">
              <a:xfrm>
                <a:off x="4752" y="2640"/>
                <a:ext cx="288" cy="85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6" name="Rectangle 113"/>
              <p:cNvSpPr>
                <a:spLocks noChangeArrowheads="1"/>
              </p:cNvSpPr>
              <p:nvPr/>
            </p:nvSpPr>
            <p:spPr bwMode="auto">
              <a:xfrm>
                <a:off x="4752" y="3216"/>
                <a:ext cx="288" cy="85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7" name="Rectangle 114"/>
              <p:cNvSpPr>
                <a:spLocks noChangeArrowheads="1"/>
              </p:cNvSpPr>
              <p:nvPr/>
            </p:nvSpPr>
            <p:spPr bwMode="auto">
              <a:xfrm>
                <a:off x="4752" y="2544"/>
                <a:ext cx="288" cy="96"/>
              </a:xfrm>
              <a:prstGeom prst="rect">
                <a:avLst/>
              </a:prstGeom>
              <a:gradFill rotWithShape="0">
                <a:gsLst>
                  <a:gs pos="0">
                    <a:srgbClr val="762525"/>
                  </a:gs>
                  <a:gs pos="50000">
                    <a:srgbClr val="FF5050"/>
                  </a:gs>
                  <a:gs pos="100000">
                    <a:srgbClr val="76252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399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/>
      <p:bldP spid="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09704" y="420314"/>
                <a:ext cx="2073901" cy="921984"/>
              </a:xfrm>
              <a:prstGeom prst="rect">
                <a:avLst/>
              </a:prstGeom>
              <a:noFill/>
              <a:ln w="38100">
                <a:solidFill>
                  <a:srgbClr val="FF0077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704" y="420314"/>
                <a:ext cx="2073901" cy="9219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FF0077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218285" y="406706"/>
                <a:ext cx="3364960" cy="935192"/>
              </a:xfrm>
              <a:prstGeom prst="rect">
                <a:avLst/>
              </a:prstGeom>
              <a:noFill/>
              <a:ln w="38100">
                <a:solidFill>
                  <a:srgbClr val="00762E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=±(2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285" y="406706"/>
                <a:ext cx="3364960" cy="9351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00762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917925" y="604001"/>
                <a:ext cx="22417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=0,1,2,⋯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925" y="604001"/>
                <a:ext cx="2241704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69088" y="1632955"/>
                <a:ext cx="75969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3).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条纹间距正比于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，对于</a:t>
                </a:r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同一级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条纹，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88" y="1632955"/>
                <a:ext cx="7596951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2087" t="-16667" r="-1364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997805" y="1679120"/>
                <a:ext cx="151951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↑, 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805" y="1679120"/>
                <a:ext cx="1519519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885062" y="216946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中央明纹除外</a:t>
            </a:r>
            <a:r>
              <a:rPr lang="en-US" altLang="zh-CN" sz="32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solidFill>
                <a:srgbClr val="FF0077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83797" y="2790815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若白光入射，每一级都</a:t>
            </a:r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是彩色条纹分布。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636208" y="2790814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色散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325" y="3521892"/>
            <a:ext cx="5996362" cy="1946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4984708" y="5730737"/>
                <a:ext cx="9730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708" y="5730737"/>
                <a:ext cx="973087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3975188" y="5504752"/>
                <a:ext cx="8340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88" y="5504752"/>
                <a:ext cx="83401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7299" r="-8029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6239661" y="5504752"/>
                <a:ext cx="8340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661" y="5504752"/>
                <a:ext cx="834010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7353" r="-8088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7227200" y="5792292"/>
                <a:ext cx="8340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200" y="5792292"/>
                <a:ext cx="834010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7353" r="-8088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2969459" y="5792292"/>
                <a:ext cx="8340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459" y="5792292"/>
                <a:ext cx="834010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7299" r="-8029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1991194" y="5504752"/>
                <a:ext cx="8340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=3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194" y="5504752"/>
                <a:ext cx="834010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7353" r="-8088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8129450" y="5504752"/>
                <a:ext cx="8340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=3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450" y="5504752"/>
                <a:ext cx="834010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7353" r="-8088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10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27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11728" y="332994"/>
                <a:ext cx="1128809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：杨氏双缝实验中，以氦氖激光束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𝟔𝟑𝟐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𝟖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𝒏𝒎</m:t>
                    </m:r>
                  </m:oMath>
                </a14:m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照射双缝，在离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双缝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𝒎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的屏上得到间距为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.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𝟒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𝒎𝒎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的干涉条纹，求两缝之间的距离。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8" y="332994"/>
                <a:ext cx="11288090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135" t="-8333" b="-16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11728" y="128710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41865" y="1281822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两相邻明条纹之间的间距为：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513559" y="1968576"/>
                <a:ext cx="1706493" cy="9219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559" y="1968576"/>
                <a:ext cx="1706493" cy="9219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304159" y="3210989"/>
                <a:ext cx="520976" cy="73866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159" y="3210989"/>
                <a:ext cx="520976" cy="7386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961677" y="3082230"/>
                <a:ext cx="1660968" cy="9219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677" y="3082230"/>
                <a:ext cx="1660968" cy="9219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611018" y="3021228"/>
                <a:ext cx="6008055" cy="98815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2×632.8×</m:t>
                          </m:r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−9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2.4×</m:t>
                          </m:r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=5.27×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−4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018" y="3021228"/>
                <a:ext cx="6008055" cy="98815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314539" y="4290041"/>
            <a:ext cx="66479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只有双缝间距足够小，才有可能得到肉眼</a:t>
            </a:r>
            <a:endParaRPr lang="en-US" altLang="zh-CN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可以分辨的干涉条纹。</a:t>
            </a:r>
          </a:p>
        </p:txBody>
      </p:sp>
    </p:spTree>
    <p:extLst>
      <p:ext uri="{BB962C8B-B14F-4D97-AF65-F5344CB8AC3E}">
        <p14:creationId xmlns:p14="http://schemas.microsoft.com/office/powerpoint/2010/main" val="42767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线箭头连接符 56"/>
          <p:cNvCxnSpPr/>
          <p:nvPr/>
        </p:nvCxnSpPr>
        <p:spPr>
          <a:xfrm flipV="1">
            <a:off x="10909661" y="1057543"/>
            <a:ext cx="0" cy="887756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051441" y="3052683"/>
            <a:ext cx="305962" cy="651880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11728" y="332994"/>
                <a:ext cx="1134477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2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：杨氏双缝实验中，入射光的波长为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，现将一厚度为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𝒍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，折射率为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的透明介质薄片放在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缝后，问干涉条纹将如何移动？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8" y="332994"/>
                <a:ext cx="11344772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128" t="-8333" b="-16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11728" y="128710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108671" y="1296504"/>
                <a:ext cx="592982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介质薄片导致第二列光的光程增加。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点两列光的光程差为：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671" y="1296504"/>
                <a:ext cx="5929828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2158" t="-7051" r="-514" b="-16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连接符 4"/>
          <p:cNvCxnSpPr/>
          <p:nvPr/>
        </p:nvCxnSpPr>
        <p:spPr>
          <a:xfrm>
            <a:off x="7025648" y="1335269"/>
            <a:ext cx="0" cy="83686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7025648" y="3489507"/>
            <a:ext cx="0" cy="6552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7023305" y="2262813"/>
            <a:ext cx="0" cy="112821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548368" y="1705314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368" y="1705314"/>
                <a:ext cx="474937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504520" y="3490917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520" y="3490917"/>
                <a:ext cx="474937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连接符 9"/>
          <p:cNvCxnSpPr/>
          <p:nvPr/>
        </p:nvCxnSpPr>
        <p:spPr>
          <a:xfrm flipV="1">
            <a:off x="6504520" y="2216438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 flipV="1">
            <a:off x="6511594" y="3442834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>
            <a:off x="6699784" y="2216438"/>
            <a:ext cx="1" cy="1224000"/>
          </a:xfrm>
          <a:prstGeom prst="straightConnector1">
            <a:avLst/>
          </a:prstGeom>
          <a:ln w="38100">
            <a:solidFill>
              <a:srgbClr val="0076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548368" y="2600200"/>
                <a:ext cx="330219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368" y="2600200"/>
                <a:ext cx="330219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连接符 13"/>
          <p:cNvCxnSpPr/>
          <p:nvPr/>
        </p:nvCxnSpPr>
        <p:spPr>
          <a:xfrm>
            <a:off x="10900823" y="1179480"/>
            <a:ext cx="0" cy="2965227"/>
          </a:xfrm>
          <a:prstGeom prst="line">
            <a:avLst/>
          </a:prstGeom>
          <a:ln w="635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7025648" y="2835772"/>
            <a:ext cx="3861107" cy="0"/>
          </a:xfrm>
          <a:prstGeom prst="line">
            <a:avLst/>
          </a:prstGeom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0939318" y="1231409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318" y="1231409"/>
                <a:ext cx="346249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0922189" y="2620949"/>
                <a:ext cx="362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189" y="2620949"/>
                <a:ext cx="362279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线箭头连接符 20"/>
          <p:cNvCxnSpPr/>
          <p:nvPr/>
        </p:nvCxnSpPr>
        <p:spPr>
          <a:xfrm flipV="1">
            <a:off x="7037373" y="1490048"/>
            <a:ext cx="3849382" cy="733815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8248486" y="1426068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486" y="1426068"/>
                <a:ext cx="474937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箭头连接符 25"/>
          <p:cNvCxnSpPr/>
          <p:nvPr/>
        </p:nvCxnSpPr>
        <p:spPr>
          <a:xfrm flipV="1">
            <a:off x="7021661" y="1489057"/>
            <a:ext cx="3888000" cy="19800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9053732" y="2333849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732" y="2333849"/>
                <a:ext cx="474937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7085685" y="3760835"/>
                <a:ext cx="2324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𝒍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685" y="3760835"/>
                <a:ext cx="232436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连接符 32"/>
          <p:cNvCxnSpPr/>
          <p:nvPr/>
        </p:nvCxnSpPr>
        <p:spPr>
          <a:xfrm flipV="1">
            <a:off x="7350021" y="3755958"/>
            <a:ext cx="0" cy="402817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 flipH="1">
            <a:off x="7360325" y="3990346"/>
            <a:ext cx="334704" cy="1"/>
          </a:xfrm>
          <a:prstGeom prst="straightConnector1">
            <a:avLst/>
          </a:prstGeom>
          <a:ln w="38100">
            <a:solidFill>
              <a:srgbClr val="0076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 flipV="1">
            <a:off x="6656672" y="3998022"/>
            <a:ext cx="345600" cy="0"/>
          </a:xfrm>
          <a:prstGeom prst="straightConnector1">
            <a:avLst/>
          </a:prstGeom>
          <a:ln w="38100">
            <a:solidFill>
              <a:srgbClr val="0076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761633" y="2179603"/>
                <a:ext cx="477695" cy="6771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∵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633" y="2179603"/>
                <a:ext cx="477695" cy="67710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2456435" y="2320951"/>
                <a:ext cx="1096710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≫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35" y="2320951"/>
                <a:ext cx="1096710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1134016" y="2811499"/>
                <a:ext cx="3972177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𝑛𝑙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016" y="2811499"/>
                <a:ext cx="3972177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1681581" y="3297774"/>
                <a:ext cx="347030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e>
                      </m:d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+(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581" y="3297774"/>
                <a:ext cx="3470309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681581" y="3799001"/>
                <a:ext cx="2675156" cy="81522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e>
                      </m:d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den>
                      </m:f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581" y="3799001"/>
                <a:ext cx="2675156" cy="81522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1134016" y="4885340"/>
                <a:ext cx="8578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016" y="4885340"/>
                <a:ext cx="857863" cy="43088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utoShape 2"/>
          <p:cNvSpPr>
            <a:spLocks/>
          </p:cNvSpPr>
          <p:nvPr/>
        </p:nvSpPr>
        <p:spPr bwMode="auto">
          <a:xfrm>
            <a:off x="2115665" y="4669474"/>
            <a:ext cx="170138" cy="885600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28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2515577" y="4577726"/>
                <a:ext cx="7563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577" y="4577726"/>
                <a:ext cx="756361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5471822" y="4892463"/>
                <a:ext cx="19594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=0,1,2,⋯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822" y="4892463"/>
                <a:ext cx="1959446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2330926" y="4868812"/>
                <a:ext cx="1956305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±(2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926" y="4868812"/>
                <a:ext cx="1956305" cy="815416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/>
          <p:cNvSpPr txBox="1"/>
          <p:nvPr/>
        </p:nvSpPr>
        <p:spPr>
          <a:xfrm>
            <a:off x="4454304" y="452881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明纹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4454303" y="506174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762E"/>
                </a:solidFill>
                <a:latin typeface="SimHei" charset="-122"/>
                <a:ea typeface="SimHei" charset="-122"/>
                <a:cs typeface="SimHei" charset="-122"/>
              </a:rPr>
              <a:t>暗纹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611774" y="4753440"/>
                <a:ext cx="477695" cy="6771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∵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4" y="4753440"/>
                <a:ext cx="477695" cy="677108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611773" y="5834308"/>
                <a:ext cx="477695" cy="6771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3" y="5834308"/>
                <a:ext cx="477695" cy="67710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1193667" y="5782244"/>
                <a:ext cx="3882473" cy="806631"/>
              </a:xfrm>
              <a:prstGeom prst="rect">
                <a:avLst/>
              </a:prstGeom>
              <a:noFill/>
              <a:ln w="38100">
                <a:solidFill>
                  <a:srgbClr val="FF0077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e>
                      </m:d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67" y="5782244"/>
                <a:ext cx="3882473" cy="806631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38100">
                <a:solidFill>
                  <a:srgbClr val="FF0077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5315601" y="5772255"/>
                <a:ext cx="5012078" cy="818237"/>
              </a:xfrm>
              <a:prstGeom prst="rect">
                <a:avLst/>
              </a:prstGeom>
              <a:noFill/>
              <a:ln w="38100">
                <a:solidFill>
                  <a:srgbClr val="00762E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=±(2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e>
                      </m:d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601" y="5772255"/>
                <a:ext cx="5012078" cy="818237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 w="38100">
                <a:solidFill>
                  <a:srgbClr val="00762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10589020" y="5718228"/>
                <a:ext cx="102861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</m:t>
                      </m:r>
                    </m:oMath>
                  </m:oMathPara>
                </a14:m>
                <a:endParaRPr kumimoji="1" lang="en-US" altLang="zh-CN" sz="2800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1,2,⋯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020" y="5718228"/>
                <a:ext cx="1028615" cy="861774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10516585" y="972718"/>
                <a:ext cx="306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585" y="972718"/>
                <a:ext cx="306174" cy="430887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线连接符 58"/>
          <p:cNvCxnSpPr/>
          <p:nvPr/>
        </p:nvCxnSpPr>
        <p:spPr>
          <a:xfrm flipV="1">
            <a:off x="11269816" y="1489793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/>
          <p:cNvCxnSpPr/>
          <p:nvPr/>
        </p:nvCxnSpPr>
        <p:spPr>
          <a:xfrm flipV="1">
            <a:off x="11276054" y="2824928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/>
          <p:nvPr/>
        </p:nvCxnSpPr>
        <p:spPr>
          <a:xfrm flipH="1">
            <a:off x="11479150" y="1515489"/>
            <a:ext cx="0" cy="1289362"/>
          </a:xfrm>
          <a:prstGeom prst="straightConnector1">
            <a:avLst/>
          </a:prstGeom>
          <a:ln w="38100">
            <a:solidFill>
              <a:srgbClr val="0076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11322309" y="1917030"/>
                <a:ext cx="306173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2309" y="1917030"/>
                <a:ext cx="306173" cy="430887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本框 64"/>
          <p:cNvSpPr txBox="1"/>
          <p:nvPr/>
        </p:nvSpPr>
        <p:spPr>
          <a:xfrm>
            <a:off x="7494017" y="419973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干涉条纹将</a:t>
            </a:r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向下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移动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8133981" y="4741171"/>
                <a:ext cx="2544286" cy="8066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e>
                      </m:d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81" y="4741171"/>
                <a:ext cx="2544286" cy="806631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81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0" grpId="0"/>
      <p:bldP spid="41" grpId="0"/>
      <p:bldP spid="42" grpId="0"/>
      <p:bldP spid="43" grpId="0"/>
      <p:bldP spid="44" grpId="0"/>
      <p:bldP spid="45" grpId="0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5" grpId="0" animBg="1"/>
      <p:bldP spid="56" grpId="0"/>
      <p:bldP spid="65" grpId="0"/>
      <p:bldP spid="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11728" y="332994"/>
                <a:ext cx="98732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如果观察到零级明纹移到原来的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𝒌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级明纹处，求介质的厚度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𝒍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8" y="332994"/>
                <a:ext cx="9873216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297" t="-15294" r="-62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线箭头连接符 3"/>
          <p:cNvCxnSpPr/>
          <p:nvPr/>
        </p:nvCxnSpPr>
        <p:spPr>
          <a:xfrm flipV="1">
            <a:off x="10909661" y="1057543"/>
            <a:ext cx="0" cy="887756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051441" y="3052683"/>
            <a:ext cx="305962" cy="651880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/>
          <p:cNvCxnSpPr/>
          <p:nvPr/>
        </p:nvCxnSpPr>
        <p:spPr>
          <a:xfrm>
            <a:off x="7025648" y="1335269"/>
            <a:ext cx="0" cy="83686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7025648" y="3489507"/>
            <a:ext cx="0" cy="6552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7023305" y="2262813"/>
            <a:ext cx="0" cy="112821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548368" y="1705314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368" y="1705314"/>
                <a:ext cx="47493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504520" y="3490917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520" y="3490917"/>
                <a:ext cx="474937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连接符 10"/>
          <p:cNvCxnSpPr/>
          <p:nvPr/>
        </p:nvCxnSpPr>
        <p:spPr>
          <a:xfrm flipV="1">
            <a:off x="6504520" y="2216438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V="1">
            <a:off x="6511594" y="3442834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>
            <a:off x="6699784" y="2216438"/>
            <a:ext cx="1" cy="1224000"/>
          </a:xfrm>
          <a:prstGeom prst="straightConnector1">
            <a:avLst/>
          </a:prstGeom>
          <a:ln w="38100">
            <a:solidFill>
              <a:srgbClr val="0076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548368" y="2600200"/>
                <a:ext cx="330219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368" y="2600200"/>
                <a:ext cx="330219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连接符 14"/>
          <p:cNvCxnSpPr/>
          <p:nvPr/>
        </p:nvCxnSpPr>
        <p:spPr>
          <a:xfrm>
            <a:off x="10900823" y="1179480"/>
            <a:ext cx="0" cy="2965227"/>
          </a:xfrm>
          <a:prstGeom prst="line">
            <a:avLst/>
          </a:prstGeom>
          <a:ln w="635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>
            <a:off x="7025648" y="2835772"/>
            <a:ext cx="3861107" cy="0"/>
          </a:xfrm>
          <a:prstGeom prst="line">
            <a:avLst/>
          </a:prstGeom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0939318" y="1231409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318" y="1231409"/>
                <a:ext cx="346249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922189" y="2620949"/>
                <a:ext cx="362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189" y="2620949"/>
                <a:ext cx="362279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/>
          <p:cNvCxnSpPr/>
          <p:nvPr/>
        </p:nvCxnSpPr>
        <p:spPr>
          <a:xfrm flipV="1">
            <a:off x="7037373" y="1490048"/>
            <a:ext cx="3849382" cy="733815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8248486" y="1426068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486" y="1426068"/>
                <a:ext cx="474937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线箭头连接符 20"/>
          <p:cNvCxnSpPr/>
          <p:nvPr/>
        </p:nvCxnSpPr>
        <p:spPr>
          <a:xfrm flipV="1">
            <a:off x="7021661" y="1489057"/>
            <a:ext cx="3888000" cy="19800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9053732" y="2333849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732" y="2333849"/>
                <a:ext cx="474937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7085685" y="3760835"/>
                <a:ext cx="2324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𝒍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685" y="3760835"/>
                <a:ext cx="232436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线连接符 23"/>
          <p:cNvCxnSpPr/>
          <p:nvPr/>
        </p:nvCxnSpPr>
        <p:spPr>
          <a:xfrm flipV="1">
            <a:off x="7350021" y="3755958"/>
            <a:ext cx="0" cy="402817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 flipH="1">
            <a:off x="7360325" y="3990346"/>
            <a:ext cx="334704" cy="1"/>
          </a:xfrm>
          <a:prstGeom prst="straightConnector1">
            <a:avLst/>
          </a:prstGeom>
          <a:ln w="38100">
            <a:solidFill>
              <a:srgbClr val="0076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 flipV="1">
            <a:off x="6656672" y="3998022"/>
            <a:ext cx="345600" cy="0"/>
          </a:xfrm>
          <a:prstGeom prst="straightConnector1">
            <a:avLst/>
          </a:prstGeom>
          <a:ln w="38100">
            <a:solidFill>
              <a:srgbClr val="0076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0516585" y="972718"/>
                <a:ext cx="306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585" y="972718"/>
                <a:ext cx="306174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连接符 27"/>
          <p:cNvCxnSpPr/>
          <p:nvPr/>
        </p:nvCxnSpPr>
        <p:spPr>
          <a:xfrm flipV="1">
            <a:off x="11269816" y="1489793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/>
          <p:nvPr/>
        </p:nvCxnSpPr>
        <p:spPr>
          <a:xfrm flipV="1">
            <a:off x="11276054" y="2824928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H="1">
            <a:off x="11479150" y="1515489"/>
            <a:ext cx="0" cy="1289362"/>
          </a:xfrm>
          <a:prstGeom prst="straightConnector1">
            <a:avLst/>
          </a:prstGeom>
          <a:ln w="38100">
            <a:solidFill>
              <a:srgbClr val="0076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11322309" y="1917030"/>
                <a:ext cx="306173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2309" y="1917030"/>
                <a:ext cx="306173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/>
          <p:cNvSpPr txBox="1"/>
          <p:nvPr/>
        </p:nvSpPr>
        <p:spPr>
          <a:xfrm>
            <a:off x="7494017" y="419973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干涉条纹将</a:t>
            </a:r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向下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移动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8133981" y="4741171"/>
                <a:ext cx="2544286" cy="8066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e>
                      </m:d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81" y="4741171"/>
                <a:ext cx="2544286" cy="80663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411728" y="948544"/>
                <a:ext cx="4354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无介质时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𝒌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级明纹的位置：</a:t>
                </a:r>
                <a:endParaRPr lang="en-US" altLang="zh-CN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8" y="948544"/>
                <a:ext cx="4354077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2941" t="-15294" r="-1401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1214414" y="1515489"/>
                <a:ext cx="1814407" cy="8066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414" y="1515489"/>
                <a:ext cx="1814407" cy="80663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066128" y="3534583"/>
                <a:ext cx="477695" cy="6771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128" y="3534583"/>
                <a:ext cx="477695" cy="67710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3370089" y="1683689"/>
                <a:ext cx="18838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𝑶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点下方</a:t>
                </a:r>
                <a:endParaRPr lang="en-US" altLang="zh-CN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089" y="1683689"/>
                <a:ext cx="1883849" cy="523220"/>
              </a:xfrm>
              <a:prstGeom prst="rect">
                <a:avLst/>
              </a:prstGeom>
              <a:blipFill rotWithShape="0">
                <a:blip r:embed="rId17"/>
                <a:stretch>
                  <a:fillRect l="-6796" t="-13953" r="-5178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1372367" y="2453719"/>
                <a:ext cx="2985882" cy="8066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e>
                      </m:d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67" y="2453719"/>
                <a:ext cx="2985882" cy="806631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1892174" y="3424132"/>
                <a:ext cx="1529201" cy="8181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174" y="3424132"/>
                <a:ext cx="1529201" cy="81817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/>
          <p:cNvSpPr txBox="1"/>
          <p:nvPr/>
        </p:nvSpPr>
        <p:spPr>
          <a:xfrm>
            <a:off x="644077" y="451653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此方法可用</a:t>
            </a:r>
            <a:r>
              <a:rPr lang="zh-CN" altLang="en-US" sz="28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来探测介质的折射率</a:t>
            </a:r>
            <a:endParaRPr lang="en-US" altLang="zh-CN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028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99722" y="5267860"/>
                <a:ext cx="264687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点的明暗条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件完全不变：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22" y="5267860"/>
                <a:ext cx="2646878" cy="1077218"/>
              </a:xfrm>
              <a:prstGeom prst="rect">
                <a:avLst/>
              </a:prstGeom>
              <a:blipFill rotWithShape="0">
                <a:blip r:embed="rId2"/>
                <a:stretch>
                  <a:fillRect l="-5991" t="-9040" r="-5300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072088" y="5361763"/>
                <a:ext cx="2065565" cy="9362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88" y="5361763"/>
                <a:ext cx="2065565" cy="936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/>
          <p:cNvSpPr>
            <a:spLocks/>
          </p:cNvSpPr>
          <p:nvPr/>
        </p:nvSpPr>
        <p:spPr bwMode="auto">
          <a:xfrm>
            <a:off x="5312362" y="5150427"/>
            <a:ext cx="203049" cy="1455878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784456" y="4979288"/>
                <a:ext cx="1263744" cy="936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456" y="4979288"/>
                <a:ext cx="1263744" cy="936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9417560" y="5577401"/>
                <a:ext cx="22417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=0,1,2,⋯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560" y="5577401"/>
                <a:ext cx="2241704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585752" y="5746716"/>
                <a:ext cx="2600327" cy="9351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±(2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752" y="5746716"/>
                <a:ext cx="2600327" cy="93519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8333675" y="51417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明纹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331206" y="593850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62E"/>
                </a:solidFill>
                <a:latin typeface="SimHei" charset="-122"/>
                <a:ea typeface="SimHei" charset="-122"/>
                <a:cs typeface="SimHei" charset="-122"/>
              </a:rPr>
              <a:t>暗纹</a:t>
            </a:r>
          </a:p>
        </p:txBody>
      </p:sp>
      <p:cxnSp>
        <p:nvCxnSpPr>
          <p:cNvPr id="11" name="直线连接符 10"/>
          <p:cNvCxnSpPr/>
          <p:nvPr/>
        </p:nvCxnSpPr>
        <p:spPr>
          <a:xfrm flipH="1">
            <a:off x="9340233" y="831583"/>
            <a:ext cx="0" cy="3047880"/>
          </a:xfrm>
          <a:prstGeom prst="line">
            <a:avLst/>
          </a:prstGeom>
          <a:ln w="635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H="1">
            <a:off x="1440774" y="1341558"/>
            <a:ext cx="0" cy="75166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1440774" y="3410590"/>
            <a:ext cx="0" cy="43229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1438431" y="2183896"/>
            <a:ext cx="0" cy="112821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963494" y="1626397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94" y="1626397"/>
                <a:ext cx="474937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919646" y="3412000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46" y="3412000"/>
                <a:ext cx="474937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连接符 16"/>
          <p:cNvCxnSpPr/>
          <p:nvPr/>
        </p:nvCxnSpPr>
        <p:spPr>
          <a:xfrm flipV="1">
            <a:off x="919646" y="2137521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 flipV="1">
            <a:off x="926720" y="3363917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>
            <a:off x="1114910" y="2137521"/>
            <a:ext cx="1" cy="1224000"/>
          </a:xfrm>
          <a:prstGeom prst="straightConnector1">
            <a:avLst/>
          </a:prstGeom>
          <a:ln w="38100">
            <a:solidFill>
              <a:srgbClr val="0076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963494" y="2521283"/>
                <a:ext cx="330219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94" y="2521283"/>
                <a:ext cx="330219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线连接符 20"/>
          <p:cNvCxnSpPr/>
          <p:nvPr/>
        </p:nvCxnSpPr>
        <p:spPr>
          <a:xfrm>
            <a:off x="1438431" y="2777162"/>
            <a:ext cx="7922454" cy="0"/>
          </a:xfrm>
          <a:prstGeom prst="line">
            <a:avLst/>
          </a:prstGeom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V="1">
            <a:off x="1438431" y="1702162"/>
            <a:ext cx="1627959" cy="435364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9368298" y="814826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298" y="814826"/>
                <a:ext cx="346249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4714499" y="983776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499" y="983776"/>
                <a:ext cx="474937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6140200" y="1996996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200" y="1996996"/>
                <a:ext cx="474937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连接符 25"/>
          <p:cNvCxnSpPr/>
          <p:nvPr/>
        </p:nvCxnSpPr>
        <p:spPr>
          <a:xfrm>
            <a:off x="1451827" y="2103978"/>
            <a:ext cx="271878" cy="1194069"/>
          </a:xfrm>
          <a:prstGeom prst="line">
            <a:avLst/>
          </a:prstGeom>
          <a:ln w="38100">
            <a:solidFill>
              <a:srgbClr val="FF00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任意形状 26"/>
          <p:cNvSpPr/>
          <p:nvPr/>
        </p:nvSpPr>
        <p:spPr>
          <a:xfrm>
            <a:off x="1443117" y="2688286"/>
            <a:ext cx="168812" cy="42421"/>
          </a:xfrm>
          <a:custGeom>
            <a:avLst/>
            <a:gdLst>
              <a:gd name="connsiteX0" fmla="*/ 0 w 168812"/>
              <a:gd name="connsiteY0" fmla="*/ 28136 h 42421"/>
              <a:gd name="connsiteX1" fmla="*/ 56271 w 168812"/>
              <a:gd name="connsiteY1" fmla="*/ 42203 h 42421"/>
              <a:gd name="connsiteX2" fmla="*/ 168812 w 168812"/>
              <a:gd name="connsiteY2" fmla="*/ 0 h 4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812" h="42421">
                <a:moveTo>
                  <a:pt x="0" y="28136"/>
                </a:moveTo>
                <a:cubicBezTo>
                  <a:pt x="18757" y="32825"/>
                  <a:pt x="37033" y="44127"/>
                  <a:pt x="56271" y="42203"/>
                </a:cubicBezTo>
                <a:cubicBezTo>
                  <a:pt x="95588" y="38271"/>
                  <a:pt x="133609" y="17602"/>
                  <a:pt x="168812" y="0"/>
                </a:cubicBezTo>
              </a:path>
            </a:pathLst>
          </a:custGeom>
          <a:noFill/>
          <a:ln w="38100">
            <a:solidFill>
              <a:srgbClr val="FF0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432318" y="2854692"/>
                <a:ext cx="2773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77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77"/>
                  </a:solidFill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318" y="2854692"/>
                <a:ext cx="277319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4444" r="-24444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8990698" y="2375877"/>
                <a:ext cx="362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698" y="2375877"/>
                <a:ext cx="362279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连接符 29"/>
          <p:cNvCxnSpPr/>
          <p:nvPr/>
        </p:nvCxnSpPr>
        <p:spPr>
          <a:xfrm flipV="1">
            <a:off x="9716067" y="989702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 flipV="1">
            <a:off x="9727278" y="2774803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>
            <a:off x="9894404" y="989702"/>
            <a:ext cx="0" cy="1765024"/>
          </a:xfrm>
          <a:prstGeom prst="straightConnector1">
            <a:avLst/>
          </a:prstGeom>
          <a:ln w="38100">
            <a:solidFill>
              <a:srgbClr val="0076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9742776" y="1628254"/>
                <a:ext cx="306173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776" y="1628254"/>
                <a:ext cx="306173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椭圆 33"/>
          <p:cNvSpPr/>
          <p:nvPr/>
        </p:nvSpPr>
        <p:spPr>
          <a:xfrm>
            <a:off x="3018941" y="1451286"/>
            <a:ext cx="324000" cy="2462358"/>
          </a:xfrm>
          <a:prstGeom prst="ellipse">
            <a:avLst/>
          </a:prstGeom>
          <a:solidFill>
            <a:srgbClr val="FF5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5" name="直线箭头连接符 34"/>
          <p:cNvCxnSpPr/>
          <p:nvPr/>
        </p:nvCxnSpPr>
        <p:spPr>
          <a:xfrm flipV="1">
            <a:off x="1436072" y="2982211"/>
            <a:ext cx="1622687" cy="392474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 flipV="1">
            <a:off x="3324248" y="975720"/>
            <a:ext cx="6021096" cy="1953024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 flipV="1">
            <a:off x="3271108" y="971400"/>
            <a:ext cx="6065393" cy="7056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633177" y="21718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焦平面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39" name="直线箭头连接符 38"/>
          <p:cNvCxnSpPr/>
          <p:nvPr/>
        </p:nvCxnSpPr>
        <p:spPr>
          <a:xfrm flipH="1" flipV="1">
            <a:off x="3162941" y="3479028"/>
            <a:ext cx="6161794" cy="31457"/>
          </a:xfrm>
          <a:prstGeom prst="straightConnector1">
            <a:avLst/>
          </a:prstGeom>
          <a:ln w="38100">
            <a:solidFill>
              <a:srgbClr val="0076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5596658" y="3242235"/>
                <a:ext cx="1037913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𝑫</m:t>
                      </m:r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𝒇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658" y="3242235"/>
                <a:ext cx="1037913" cy="43088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连接符 40"/>
          <p:cNvCxnSpPr/>
          <p:nvPr/>
        </p:nvCxnSpPr>
        <p:spPr>
          <a:xfrm flipV="1">
            <a:off x="1391879" y="991192"/>
            <a:ext cx="7968444" cy="2248330"/>
          </a:xfrm>
          <a:prstGeom prst="line">
            <a:avLst/>
          </a:prstGeom>
          <a:ln w="50800">
            <a:solidFill>
              <a:srgbClr val="CC00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任意形状 41"/>
          <p:cNvSpPr/>
          <p:nvPr/>
        </p:nvSpPr>
        <p:spPr>
          <a:xfrm>
            <a:off x="3856663" y="2519046"/>
            <a:ext cx="60439" cy="267286"/>
          </a:xfrm>
          <a:custGeom>
            <a:avLst/>
            <a:gdLst>
              <a:gd name="connsiteX0" fmla="*/ 0 w 60439"/>
              <a:gd name="connsiteY0" fmla="*/ 0 h 267286"/>
              <a:gd name="connsiteX1" fmla="*/ 56271 w 60439"/>
              <a:gd name="connsiteY1" fmla="*/ 154744 h 267286"/>
              <a:gd name="connsiteX2" fmla="*/ 56271 w 60439"/>
              <a:gd name="connsiteY2" fmla="*/ 267286 h 267286"/>
              <a:gd name="connsiteX3" fmla="*/ 56271 w 60439"/>
              <a:gd name="connsiteY3" fmla="*/ 267286 h 26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39" h="267286">
                <a:moveTo>
                  <a:pt x="0" y="0"/>
                </a:moveTo>
                <a:cubicBezTo>
                  <a:pt x="23446" y="55098"/>
                  <a:pt x="46893" y="110196"/>
                  <a:pt x="56271" y="154744"/>
                </a:cubicBezTo>
                <a:cubicBezTo>
                  <a:pt x="65649" y="199292"/>
                  <a:pt x="56271" y="267286"/>
                  <a:pt x="56271" y="267286"/>
                </a:cubicBezTo>
                <a:lnTo>
                  <a:pt x="56271" y="267286"/>
                </a:lnTo>
              </a:path>
            </a:pathLst>
          </a:custGeom>
          <a:noFill/>
          <a:ln w="3810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3961639" y="2452930"/>
                <a:ext cx="2773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639" y="2452930"/>
                <a:ext cx="277319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24444" r="-24444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472634" y="3383075"/>
                <a:ext cx="432811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𝒓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634" y="3383075"/>
                <a:ext cx="432811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15493" r="-8451" b="-491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/>
          <p:cNvSpPr txBox="1"/>
          <p:nvPr/>
        </p:nvSpPr>
        <p:spPr>
          <a:xfrm>
            <a:off x="399724" y="256726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(2)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有透镜时的杨氏双缝干涉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99724" y="3880510"/>
            <a:ext cx="104438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费马原理：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从垂直于平行光的任一平面算起，各平行光到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       汇聚点的光程相等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透镜不附加光程差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)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1315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  <p:bldP spid="8" grpId="0"/>
      <p:bldP spid="9" grpId="0"/>
      <p:bldP spid="15" grpId="0"/>
      <p:bldP spid="16" grpId="0"/>
      <p:bldP spid="20" grpId="0" animBg="1"/>
      <p:bldP spid="23" grpId="0"/>
      <p:bldP spid="24" grpId="0"/>
      <p:bldP spid="25" grpId="0"/>
      <p:bldP spid="27" grpId="0" animBg="1"/>
      <p:bldP spid="28" grpId="0"/>
      <p:bldP spid="29" grpId="0"/>
      <p:bldP spid="33" grpId="0" animBg="1"/>
      <p:bldP spid="34" grpId="0" animBg="1"/>
      <p:bldP spid="38" grpId="0"/>
      <p:bldP spid="40" grpId="0" animBg="1"/>
      <p:bldP spid="42" grpId="0" animBg="1"/>
      <p:bldP spid="43" grpId="0"/>
      <p:bldP spid="44" grpId="0"/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线连接符 42"/>
          <p:cNvCxnSpPr/>
          <p:nvPr/>
        </p:nvCxnSpPr>
        <p:spPr>
          <a:xfrm flipH="1">
            <a:off x="2335551" y="1035941"/>
            <a:ext cx="6516000" cy="2953232"/>
          </a:xfrm>
          <a:prstGeom prst="line">
            <a:avLst/>
          </a:prstGeom>
          <a:ln w="50800">
            <a:solidFill>
              <a:srgbClr val="FFA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任意形状 65"/>
          <p:cNvSpPr/>
          <p:nvPr/>
        </p:nvSpPr>
        <p:spPr>
          <a:xfrm>
            <a:off x="4859350" y="1008490"/>
            <a:ext cx="4014061" cy="2123267"/>
          </a:xfrm>
          <a:custGeom>
            <a:avLst/>
            <a:gdLst>
              <a:gd name="connsiteX0" fmla="*/ 0 w 4014061"/>
              <a:gd name="connsiteY0" fmla="*/ 1828800 h 2123267"/>
              <a:gd name="connsiteX1" fmla="*/ 1503335 w 4014061"/>
              <a:gd name="connsiteY1" fmla="*/ 2123267 h 2123267"/>
              <a:gd name="connsiteX2" fmla="*/ 3998562 w 4014061"/>
              <a:gd name="connsiteY2" fmla="*/ 1549830 h 2123267"/>
              <a:gd name="connsiteX3" fmla="*/ 4014061 w 4014061"/>
              <a:gd name="connsiteY3" fmla="*/ 0 h 2123267"/>
              <a:gd name="connsiteX4" fmla="*/ 0 w 4014061"/>
              <a:gd name="connsiteY4" fmla="*/ 1828800 h 212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061" h="2123267">
                <a:moveTo>
                  <a:pt x="0" y="1828800"/>
                </a:moveTo>
                <a:lnTo>
                  <a:pt x="1503335" y="2123267"/>
                </a:lnTo>
                <a:lnTo>
                  <a:pt x="3998562" y="1549830"/>
                </a:lnTo>
                <a:lnTo>
                  <a:pt x="4014061" y="0"/>
                </a:lnTo>
                <a:lnTo>
                  <a:pt x="0" y="1828800"/>
                </a:lnTo>
                <a:close/>
              </a:path>
            </a:pathLst>
          </a:custGeom>
          <a:solidFill>
            <a:srgbClr val="C5FD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30720" y="33421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洛埃镜</a:t>
            </a:r>
          </a:p>
        </p:txBody>
      </p:sp>
      <p:cxnSp>
        <p:nvCxnSpPr>
          <p:cNvPr id="5" name="直线连接符 4"/>
          <p:cNvCxnSpPr/>
          <p:nvPr/>
        </p:nvCxnSpPr>
        <p:spPr>
          <a:xfrm>
            <a:off x="8868166" y="548702"/>
            <a:ext cx="0" cy="3600000"/>
          </a:xfrm>
          <a:prstGeom prst="line">
            <a:avLst/>
          </a:prstGeom>
          <a:ln w="635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 flipV="1">
            <a:off x="2425005" y="976184"/>
            <a:ext cx="6414977" cy="1357021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296690" y="1163693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690" y="1163693"/>
                <a:ext cx="474937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4146425" y="3111688"/>
            <a:ext cx="2268000" cy="2844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488299" y="3154762"/>
                <a:ext cx="3718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𝑵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299" y="3154762"/>
                <a:ext cx="37189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/>
          <p:cNvCxnSpPr/>
          <p:nvPr/>
        </p:nvCxnSpPr>
        <p:spPr>
          <a:xfrm>
            <a:off x="2344376" y="2375150"/>
            <a:ext cx="1835530" cy="759235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2335702" y="2356779"/>
            <a:ext cx="6532464" cy="1039309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5728055" y="1781042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055" y="1781042"/>
                <a:ext cx="474937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8926855" y="789503"/>
                <a:ext cx="3366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𝑨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855" y="789503"/>
                <a:ext cx="336631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8911161" y="2355466"/>
                <a:ext cx="3590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𝑩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161" y="2355466"/>
                <a:ext cx="359073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3778679" y="3172842"/>
                <a:ext cx="4280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𝑴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679" y="3172842"/>
                <a:ext cx="428001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线连接符 61"/>
          <p:cNvCxnSpPr/>
          <p:nvPr/>
        </p:nvCxnSpPr>
        <p:spPr>
          <a:xfrm flipH="1">
            <a:off x="2401484" y="2553049"/>
            <a:ext cx="6480000" cy="1426215"/>
          </a:xfrm>
          <a:prstGeom prst="line">
            <a:avLst/>
          </a:prstGeom>
          <a:ln w="50800">
            <a:solidFill>
              <a:srgbClr val="FFA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161923" y="3111687"/>
            <a:ext cx="2268000" cy="7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4" name="直线箭头连接符 63"/>
          <p:cNvCxnSpPr/>
          <p:nvPr/>
        </p:nvCxnSpPr>
        <p:spPr>
          <a:xfrm flipV="1">
            <a:off x="6424678" y="2564378"/>
            <a:ext cx="2443488" cy="5616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/>
          <p:cNvCxnSpPr/>
          <p:nvPr/>
        </p:nvCxnSpPr>
        <p:spPr>
          <a:xfrm>
            <a:off x="2339491" y="2374133"/>
            <a:ext cx="4116063" cy="778558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430720" y="419394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明暗条纹的位置：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68" name="直线箭头连接符 67"/>
          <p:cNvCxnSpPr/>
          <p:nvPr/>
        </p:nvCxnSpPr>
        <p:spPr>
          <a:xfrm flipV="1">
            <a:off x="4190160" y="973951"/>
            <a:ext cx="4668625" cy="2170902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430720" y="479775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真空中：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2203785" y="4845344"/>
                <a:ext cx="1272591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785" y="4845344"/>
                <a:ext cx="1272591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AutoShape 2"/>
          <p:cNvSpPr>
            <a:spLocks/>
          </p:cNvSpPr>
          <p:nvPr/>
        </p:nvSpPr>
        <p:spPr bwMode="auto">
          <a:xfrm>
            <a:off x="5156742" y="4581878"/>
            <a:ext cx="170138" cy="1063885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5556654" y="4490130"/>
                <a:ext cx="86459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654" y="4490130"/>
                <a:ext cx="864596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8952095" y="4804867"/>
                <a:ext cx="22417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=0,1,2,⋯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095" y="4804867"/>
                <a:ext cx="2241704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5397540" y="4905989"/>
                <a:ext cx="2236125" cy="93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±(2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40" y="4905989"/>
                <a:ext cx="2236125" cy="93198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/>
          <p:cNvSpPr txBox="1"/>
          <p:nvPr/>
        </p:nvSpPr>
        <p:spPr>
          <a:xfrm>
            <a:off x="7841589" y="444121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明纹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7839120" y="508318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62E"/>
                </a:solidFill>
                <a:latin typeface="SimHei" charset="-122"/>
                <a:ea typeface="SimHei" charset="-122"/>
                <a:cs typeface="SimHei" charset="-122"/>
              </a:rPr>
              <a:t>暗纹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426472" y="5861132"/>
                <a:ext cx="99357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将屏幕移动到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𝑵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点的位置，可以证实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半波损失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的存在。</a:t>
                </a:r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72" y="5861132"/>
                <a:ext cx="9935733" cy="584775"/>
              </a:xfrm>
              <a:prstGeom prst="rect">
                <a:avLst/>
              </a:prstGeom>
              <a:blipFill rotWithShape="0">
                <a:blip r:embed="rId14"/>
                <a:stretch>
                  <a:fillRect l="-1595" t="-16667" r="-73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/>
          <p:cNvSpPr/>
          <p:nvPr/>
        </p:nvSpPr>
        <p:spPr>
          <a:xfrm>
            <a:off x="2278572" y="229771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1785704" y="2117993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04" y="2117993"/>
                <a:ext cx="474937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椭圆 40"/>
          <p:cNvSpPr/>
          <p:nvPr/>
        </p:nvSpPr>
        <p:spPr>
          <a:xfrm>
            <a:off x="2278572" y="3927180"/>
            <a:ext cx="144000" cy="144000"/>
          </a:xfrm>
          <a:prstGeom prst="ellipse">
            <a:avLst/>
          </a:prstGeom>
          <a:solidFill>
            <a:srgbClr val="FFAD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1752128" y="3711737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128" y="3711737"/>
                <a:ext cx="474937" cy="43088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3501873" y="4580184"/>
                <a:ext cx="732059" cy="9333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𝝀</m:t>
                          </m:r>
                        </m:num>
                        <m:den>
                          <m: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873" y="4580184"/>
                <a:ext cx="732059" cy="93339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等于 2"/>
          <p:cNvSpPr/>
          <p:nvPr/>
        </p:nvSpPr>
        <p:spPr>
          <a:xfrm>
            <a:off x="4289036" y="4893340"/>
            <a:ext cx="745826" cy="468150"/>
          </a:xfrm>
          <a:prstGeom prst="mathEqual">
            <a:avLst>
              <a:gd name="adj1" fmla="val 23520"/>
              <a:gd name="adj2" fmla="val 250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10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9" grpId="0"/>
      <p:bldP spid="15" grpId="0" animBg="1"/>
      <p:bldP spid="18" grpId="0"/>
      <p:bldP spid="38" grpId="0"/>
      <p:bldP spid="39" grpId="0"/>
      <p:bldP spid="40" grpId="0"/>
      <p:bldP spid="58" grpId="0"/>
      <p:bldP spid="63" grpId="0" animBg="1"/>
      <p:bldP spid="67" grpId="0"/>
      <p:bldP spid="69" grpId="0"/>
      <p:bldP spid="70" grpId="0"/>
      <p:bldP spid="71" grpId="0" animBg="1"/>
      <p:bldP spid="72" grpId="0"/>
      <p:bldP spid="73" grpId="0"/>
      <p:bldP spid="74" grpId="0"/>
      <p:bldP spid="75" grpId="0"/>
      <p:bldP spid="76" grpId="0"/>
      <p:bldP spid="77" grpId="0"/>
      <p:bldP spid="36" grpId="0" animBg="1"/>
      <p:bldP spid="37" grpId="0"/>
      <p:bldP spid="41" grpId="0" animBg="1"/>
      <p:bldP spid="42" grpId="0"/>
      <p:bldP spid="44" grpId="0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8728" y="318718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二 时间相干性和空间相干性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8728" y="90349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1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 时间相干性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8987" y="1565758"/>
            <a:ext cx="8597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原子发光是间歇性的，每个波列持续的时间是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843615" y="1627421"/>
                <a:ext cx="21261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kumimoji="1" lang="mr-IN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sSup>
                        <m:sSup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−8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615" y="1627421"/>
                <a:ext cx="2126159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390" y="301245"/>
            <a:ext cx="2637484" cy="736261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6155832" y="355224"/>
            <a:ext cx="0" cy="962937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V="1">
            <a:off x="6155832" y="1172552"/>
            <a:ext cx="2641042" cy="0"/>
          </a:xfrm>
          <a:prstGeom prst="straightConnector1">
            <a:avLst/>
          </a:prstGeom>
          <a:ln w="38100">
            <a:solidFill>
              <a:srgbClr val="00762E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854003" y="1188050"/>
                <a:ext cx="12447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𝒍</m:t>
                      </m:r>
                      <m:r>
                        <a:rPr kumimoji="1" lang="en-US" altLang="zh-CN" sz="28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𝒄</m:t>
                      </m:r>
                      <m:r>
                        <a:rPr kumimoji="1" lang="en-US" altLang="zh-CN" sz="28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762E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003" y="1188050"/>
                <a:ext cx="1244700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连接符 11"/>
          <p:cNvCxnSpPr/>
          <p:nvPr/>
        </p:nvCxnSpPr>
        <p:spPr>
          <a:xfrm>
            <a:off x="8796874" y="392555"/>
            <a:ext cx="0" cy="962937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9074092" y="544304"/>
                <a:ext cx="23887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𝒍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：相干长度</a:t>
                </a: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092" y="544304"/>
                <a:ext cx="2388795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256" t="-16667" r="-6138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65"/>
          <p:cNvGrpSpPr>
            <a:grpSpLocks/>
          </p:cNvGrpSpPr>
          <p:nvPr/>
        </p:nvGrpSpPr>
        <p:grpSpPr bwMode="auto">
          <a:xfrm>
            <a:off x="186324" y="2394449"/>
            <a:ext cx="3347395" cy="2141902"/>
            <a:chOff x="253" y="768"/>
            <a:chExt cx="1600" cy="1033"/>
          </a:xfrm>
        </p:grpSpPr>
        <p:sp>
          <p:nvSpPr>
            <p:cNvPr id="16" name="Line 66"/>
            <p:cNvSpPr>
              <a:spLocks noChangeShapeType="1"/>
            </p:cNvSpPr>
            <p:nvPr/>
          </p:nvSpPr>
          <p:spPr bwMode="auto">
            <a:xfrm>
              <a:off x="470" y="940"/>
              <a:ext cx="0" cy="258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67"/>
            <p:cNvSpPr>
              <a:spLocks noChangeShapeType="1"/>
            </p:cNvSpPr>
            <p:nvPr/>
          </p:nvSpPr>
          <p:spPr bwMode="auto">
            <a:xfrm>
              <a:off x="470" y="1532"/>
              <a:ext cx="0" cy="258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68"/>
            <p:cNvSpPr>
              <a:spLocks noChangeShapeType="1"/>
            </p:cNvSpPr>
            <p:nvPr/>
          </p:nvSpPr>
          <p:spPr bwMode="auto">
            <a:xfrm>
              <a:off x="1769" y="768"/>
              <a:ext cx="0" cy="1033"/>
            </a:xfrm>
            <a:prstGeom prst="line">
              <a:avLst/>
            </a:prstGeom>
            <a:noFill/>
            <a:ln w="635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Freeform 69"/>
            <p:cNvSpPr>
              <a:spLocks/>
            </p:cNvSpPr>
            <p:nvPr/>
          </p:nvSpPr>
          <p:spPr bwMode="auto">
            <a:xfrm rot="21039543" flipV="1">
              <a:off x="485" y="1120"/>
              <a:ext cx="1335" cy="42"/>
            </a:xfrm>
            <a:custGeom>
              <a:avLst/>
              <a:gdLst>
                <a:gd name="T0" fmla="*/ 0 w 1754"/>
                <a:gd name="T1" fmla="*/ 0 h 204"/>
                <a:gd name="T2" fmla="*/ 341 w 1754"/>
                <a:gd name="T3" fmla="*/ 0 h 204"/>
                <a:gd name="T4" fmla="*/ 0 60000 65536"/>
                <a:gd name="T5" fmla="*/ 0 60000 65536"/>
                <a:gd name="T6" fmla="*/ 0 w 1754"/>
                <a:gd name="T7" fmla="*/ 0 h 204"/>
                <a:gd name="T8" fmla="*/ 1754 w 1754"/>
                <a:gd name="T9" fmla="*/ 204 h 20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754" h="204">
                  <a:moveTo>
                    <a:pt x="0" y="204"/>
                  </a:moveTo>
                  <a:lnTo>
                    <a:pt x="1754" y="0"/>
                  </a:lnTo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0" name="Group 70"/>
            <p:cNvGrpSpPr>
              <a:grpSpLocks/>
            </p:cNvGrpSpPr>
            <p:nvPr/>
          </p:nvGrpSpPr>
          <p:grpSpPr bwMode="auto">
            <a:xfrm>
              <a:off x="473" y="1086"/>
              <a:ext cx="193" cy="242"/>
              <a:chOff x="773" y="2371"/>
              <a:chExt cx="256" cy="269"/>
            </a:xfrm>
          </p:grpSpPr>
          <p:sp>
            <p:nvSpPr>
              <p:cNvPr id="33" name="Freeform 71"/>
              <p:cNvSpPr>
                <a:spLocks/>
              </p:cNvSpPr>
              <p:nvPr/>
            </p:nvSpPr>
            <p:spPr bwMode="auto">
              <a:xfrm rot="20794716" flipV="1">
                <a:off x="901" y="2371"/>
                <a:ext cx="128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1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Freeform 72"/>
              <p:cNvSpPr>
                <a:spLocks/>
              </p:cNvSpPr>
              <p:nvPr/>
            </p:nvSpPr>
            <p:spPr bwMode="auto">
              <a:xfrm rot="20794716" flipV="1">
                <a:off x="773" y="2402"/>
                <a:ext cx="129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1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1" name="Line 73"/>
            <p:cNvSpPr>
              <a:spLocks noChangeShapeType="1"/>
            </p:cNvSpPr>
            <p:nvPr/>
          </p:nvSpPr>
          <p:spPr bwMode="auto">
            <a:xfrm>
              <a:off x="470" y="1285"/>
              <a:ext cx="0" cy="176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74"/>
            <p:cNvSpPr>
              <a:spLocks noChangeShapeType="1"/>
            </p:cNvSpPr>
            <p:nvPr/>
          </p:nvSpPr>
          <p:spPr bwMode="auto">
            <a:xfrm rot="-1129381">
              <a:off x="465" y="1213"/>
              <a:ext cx="1299" cy="86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3" name="Group 75"/>
            <p:cNvGrpSpPr>
              <a:grpSpLocks/>
            </p:cNvGrpSpPr>
            <p:nvPr/>
          </p:nvGrpSpPr>
          <p:grpSpPr bwMode="auto">
            <a:xfrm>
              <a:off x="482" y="1302"/>
              <a:ext cx="187" cy="260"/>
              <a:chOff x="785" y="2611"/>
              <a:chExt cx="248" cy="290"/>
            </a:xfrm>
          </p:grpSpPr>
          <p:sp>
            <p:nvSpPr>
              <p:cNvPr id="31" name="Freeform 76"/>
              <p:cNvSpPr>
                <a:spLocks/>
              </p:cNvSpPr>
              <p:nvPr/>
            </p:nvSpPr>
            <p:spPr bwMode="auto">
              <a:xfrm rot="20192299" flipV="1">
                <a:off x="905" y="2611"/>
                <a:ext cx="128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1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Freeform 77"/>
              <p:cNvSpPr>
                <a:spLocks/>
              </p:cNvSpPr>
              <p:nvPr/>
            </p:nvSpPr>
            <p:spPr bwMode="auto">
              <a:xfrm rot="20192299" flipV="1">
                <a:off x="785" y="2663"/>
                <a:ext cx="129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1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4" name="Group 78"/>
            <p:cNvGrpSpPr>
              <a:grpSpLocks/>
            </p:cNvGrpSpPr>
            <p:nvPr/>
          </p:nvGrpSpPr>
          <p:grpSpPr bwMode="auto">
            <a:xfrm>
              <a:off x="1552" y="940"/>
              <a:ext cx="182" cy="272"/>
              <a:chOff x="1968" y="2095"/>
              <a:chExt cx="242" cy="303"/>
            </a:xfrm>
          </p:grpSpPr>
          <p:sp>
            <p:nvSpPr>
              <p:cNvPr id="29" name="Freeform 79"/>
              <p:cNvSpPr>
                <a:spLocks/>
              </p:cNvSpPr>
              <p:nvPr/>
            </p:nvSpPr>
            <p:spPr bwMode="auto">
              <a:xfrm rot="20114833" flipV="1">
                <a:off x="2082" y="2095"/>
                <a:ext cx="128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1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Freeform 80"/>
              <p:cNvSpPr>
                <a:spLocks/>
              </p:cNvSpPr>
              <p:nvPr/>
            </p:nvSpPr>
            <p:spPr bwMode="auto">
              <a:xfrm rot="20114833" flipV="1">
                <a:off x="1968" y="2160"/>
                <a:ext cx="129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1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5" name="Line 81"/>
            <p:cNvSpPr>
              <a:spLocks noChangeShapeType="1"/>
            </p:cNvSpPr>
            <p:nvPr/>
          </p:nvSpPr>
          <p:spPr bwMode="auto">
            <a:xfrm>
              <a:off x="253" y="1359"/>
              <a:ext cx="1527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lgDashDot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6" name="Group 82"/>
            <p:cNvGrpSpPr>
              <a:grpSpLocks/>
            </p:cNvGrpSpPr>
            <p:nvPr/>
          </p:nvGrpSpPr>
          <p:grpSpPr bwMode="auto">
            <a:xfrm>
              <a:off x="1661" y="897"/>
              <a:ext cx="192" cy="241"/>
              <a:chOff x="773" y="2371"/>
              <a:chExt cx="256" cy="269"/>
            </a:xfrm>
          </p:grpSpPr>
          <p:sp>
            <p:nvSpPr>
              <p:cNvPr id="27" name="Freeform 83"/>
              <p:cNvSpPr>
                <a:spLocks/>
              </p:cNvSpPr>
              <p:nvPr/>
            </p:nvSpPr>
            <p:spPr bwMode="auto">
              <a:xfrm rot="20794716" flipV="1">
                <a:off x="901" y="2371"/>
                <a:ext cx="128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1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Freeform 84"/>
              <p:cNvSpPr>
                <a:spLocks/>
              </p:cNvSpPr>
              <p:nvPr/>
            </p:nvSpPr>
            <p:spPr bwMode="auto">
              <a:xfrm rot="20794716" flipV="1">
                <a:off x="773" y="2402"/>
                <a:ext cx="129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1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5" name="Group 85"/>
          <p:cNvGrpSpPr>
            <a:grpSpLocks/>
          </p:cNvGrpSpPr>
          <p:nvPr/>
        </p:nvGrpSpPr>
        <p:grpSpPr bwMode="auto">
          <a:xfrm>
            <a:off x="7376599" y="2411577"/>
            <a:ext cx="3715608" cy="2189591"/>
            <a:chOff x="3600" y="480"/>
            <a:chExt cx="1776" cy="1056"/>
          </a:xfrm>
        </p:grpSpPr>
        <p:sp>
          <p:nvSpPr>
            <p:cNvPr id="36" name="Line 86"/>
            <p:cNvSpPr>
              <a:spLocks noChangeShapeType="1"/>
            </p:cNvSpPr>
            <p:nvPr/>
          </p:nvSpPr>
          <p:spPr bwMode="auto">
            <a:xfrm>
              <a:off x="3750" y="936"/>
              <a:ext cx="0" cy="133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87"/>
            <p:cNvSpPr>
              <a:spLocks noChangeShapeType="1"/>
            </p:cNvSpPr>
            <p:nvPr/>
          </p:nvSpPr>
          <p:spPr bwMode="auto">
            <a:xfrm>
              <a:off x="3750" y="675"/>
              <a:ext cx="0" cy="196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88"/>
            <p:cNvSpPr>
              <a:spLocks noChangeShapeType="1"/>
            </p:cNvSpPr>
            <p:nvPr/>
          </p:nvSpPr>
          <p:spPr bwMode="auto">
            <a:xfrm>
              <a:off x="3750" y="1131"/>
              <a:ext cx="0" cy="195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89"/>
            <p:cNvSpPr>
              <a:spLocks noChangeShapeType="1"/>
            </p:cNvSpPr>
            <p:nvPr/>
          </p:nvSpPr>
          <p:spPr bwMode="auto">
            <a:xfrm>
              <a:off x="5028" y="480"/>
              <a:ext cx="0" cy="1056"/>
            </a:xfrm>
            <a:prstGeom prst="line">
              <a:avLst/>
            </a:prstGeom>
            <a:noFill/>
            <a:ln w="635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90"/>
            <p:cNvSpPr>
              <a:spLocks noChangeShapeType="1"/>
            </p:cNvSpPr>
            <p:nvPr/>
          </p:nvSpPr>
          <p:spPr bwMode="auto">
            <a:xfrm>
              <a:off x="3600" y="1001"/>
              <a:ext cx="147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lgDashDot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91"/>
            <p:cNvSpPr>
              <a:spLocks noChangeShapeType="1"/>
            </p:cNvSpPr>
            <p:nvPr/>
          </p:nvSpPr>
          <p:spPr bwMode="auto">
            <a:xfrm flipV="1">
              <a:off x="3750" y="610"/>
              <a:ext cx="1277" cy="293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92"/>
            <p:cNvSpPr>
              <a:spLocks noChangeShapeType="1"/>
            </p:cNvSpPr>
            <p:nvPr/>
          </p:nvSpPr>
          <p:spPr bwMode="auto">
            <a:xfrm flipV="1">
              <a:off x="3750" y="610"/>
              <a:ext cx="1277" cy="489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3" name="Group 93"/>
            <p:cNvGrpSpPr>
              <a:grpSpLocks/>
            </p:cNvGrpSpPr>
            <p:nvPr/>
          </p:nvGrpSpPr>
          <p:grpSpPr bwMode="auto">
            <a:xfrm rot="-1437980">
              <a:off x="3774" y="773"/>
              <a:ext cx="186" cy="178"/>
              <a:chOff x="3159" y="778"/>
              <a:chExt cx="257" cy="263"/>
            </a:xfrm>
          </p:grpSpPr>
          <p:sp>
            <p:nvSpPr>
              <p:cNvPr id="59" name="Freeform 94"/>
              <p:cNvSpPr>
                <a:spLocks/>
              </p:cNvSpPr>
              <p:nvPr/>
            </p:nvSpPr>
            <p:spPr bwMode="auto">
              <a:xfrm rot="641474">
                <a:off x="3288" y="803"/>
                <a:ext cx="128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1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Freeform 95"/>
              <p:cNvSpPr>
                <a:spLocks/>
              </p:cNvSpPr>
              <p:nvPr/>
            </p:nvSpPr>
            <p:spPr bwMode="auto">
              <a:xfrm rot="641474">
                <a:off x="3159" y="778"/>
                <a:ext cx="129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1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4" name="Group 96"/>
            <p:cNvGrpSpPr>
              <a:grpSpLocks/>
            </p:cNvGrpSpPr>
            <p:nvPr/>
          </p:nvGrpSpPr>
          <p:grpSpPr bwMode="auto">
            <a:xfrm rot="-856945">
              <a:off x="3739" y="968"/>
              <a:ext cx="187" cy="169"/>
              <a:chOff x="3157" y="1078"/>
              <a:chExt cx="258" cy="248"/>
            </a:xfrm>
          </p:grpSpPr>
          <p:sp>
            <p:nvSpPr>
              <p:cNvPr id="57" name="Freeform 97"/>
              <p:cNvSpPr>
                <a:spLocks/>
              </p:cNvSpPr>
              <p:nvPr/>
            </p:nvSpPr>
            <p:spPr bwMode="auto">
              <a:xfrm rot="-289202">
                <a:off x="3287" y="1078"/>
                <a:ext cx="128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1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Freeform 98"/>
              <p:cNvSpPr>
                <a:spLocks/>
              </p:cNvSpPr>
              <p:nvPr/>
            </p:nvSpPr>
            <p:spPr bwMode="auto">
              <a:xfrm rot="-289202">
                <a:off x="3157" y="1088"/>
                <a:ext cx="129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1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45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4172" y="1124"/>
            <a:ext cx="368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" name="公式" r:id="rId7" imgW="329914" imgH="177646" progId="Equation.3">
                    <p:embed/>
                  </p:oleObj>
                </mc:Choice>
                <mc:Fallback>
                  <p:oleObj name="公式" r:id="rId7" imgW="329914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2" y="1124"/>
                          <a:ext cx="368" cy="1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6" name="Group 100"/>
            <p:cNvGrpSpPr>
              <a:grpSpLocks/>
            </p:cNvGrpSpPr>
            <p:nvPr/>
          </p:nvGrpSpPr>
          <p:grpSpPr bwMode="auto">
            <a:xfrm rot="-1437980">
              <a:off x="5027" y="480"/>
              <a:ext cx="186" cy="178"/>
              <a:chOff x="3159" y="778"/>
              <a:chExt cx="257" cy="263"/>
            </a:xfrm>
          </p:grpSpPr>
          <p:sp>
            <p:nvSpPr>
              <p:cNvPr id="55" name="Freeform 101"/>
              <p:cNvSpPr>
                <a:spLocks/>
              </p:cNvSpPr>
              <p:nvPr/>
            </p:nvSpPr>
            <p:spPr bwMode="auto">
              <a:xfrm rot="641474">
                <a:off x="3288" y="803"/>
                <a:ext cx="128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1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Freeform 102"/>
              <p:cNvSpPr>
                <a:spLocks/>
              </p:cNvSpPr>
              <p:nvPr/>
            </p:nvSpPr>
            <p:spPr bwMode="auto">
              <a:xfrm rot="641474">
                <a:off x="3159" y="778"/>
                <a:ext cx="129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1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7" name="Group 103"/>
            <p:cNvGrpSpPr>
              <a:grpSpLocks/>
            </p:cNvGrpSpPr>
            <p:nvPr/>
          </p:nvGrpSpPr>
          <p:grpSpPr bwMode="auto">
            <a:xfrm rot="-856945">
              <a:off x="4853" y="545"/>
              <a:ext cx="187" cy="168"/>
              <a:chOff x="3157" y="1078"/>
              <a:chExt cx="258" cy="248"/>
            </a:xfrm>
          </p:grpSpPr>
          <p:sp>
            <p:nvSpPr>
              <p:cNvPr id="53" name="Freeform 104"/>
              <p:cNvSpPr>
                <a:spLocks/>
              </p:cNvSpPr>
              <p:nvPr/>
            </p:nvSpPr>
            <p:spPr bwMode="auto">
              <a:xfrm rot="-289202">
                <a:off x="3287" y="1078"/>
                <a:ext cx="128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1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Freeform 105"/>
              <p:cNvSpPr>
                <a:spLocks/>
              </p:cNvSpPr>
              <p:nvPr/>
            </p:nvSpPr>
            <p:spPr bwMode="auto">
              <a:xfrm rot="-289202">
                <a:off x="3157" y="1088"/>
                <a:ext cx="129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1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8" name="Line 106"/>
            <p:cNvSpPr>
              <a:spLocks noChangeShapeType="1"/>
            </p:cNvSpPr>
            <p:nvPr/>
          </p:nvSpPr>
          <p:spPr bwMode="auto">
            <a:xfrm>
              <a:off x="5062" y="610"/>
              <a:ext cx="34" cy="9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Line 107"/>
            <p:cNvSpPr>
              <a:spLocks noChangeShapeType="1"/>
            </p:cNvSpPr>
            <p:nvPr/>
          </p:nvSpPr>
          <p:spPr bwMode="auto">
            <a:xfrm>
              <a:off x="5201" y="545"/>
              <a:ext cx="35" cy="9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0" name="Object 6"/>
            <p:cNvGraphicFramePr>
              <a:graphicFrameLocks noChangeAspect="1"/>
            </p:cNvGraphicFramePr>
            <p:nvPr/>
          </p:nvGraphicFramePr>
          <p:xfrm>
            <a:off x="5136" y="624"/>
            <a:ext cx="114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" name="公式" r:id="rId9" imgW="101468" imgH="177569" progId="Equation.3">
                    <p:embed/>
                  </p:oleObj>
                </mc:Choice>
                <mc:Fallback>
                  <p:oleObj name="公式" r:id="rId9" imgW="101468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624"/>
                          <a:ext cx="114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Line 109"/>
            <p:cNvSpPr>
              <a:spLocks noChangeShapeType="1"/>
            </p:cNvSpPr>
            <p:nvPr/>
          </p:nvSpPr>
          <p:spPr bwMode="auto">
            <a:xfrm flipV="1">
              <a:off x="4944" y="672"/>
              <a:ext cx="144" cy="9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" name="Line 110"/>
            <p:cNvSpPr>
              <a:spLocks noChangeShapeType="1"/>
            </p:cNvSpPr>
            <p:nvPr/>
          </p:nvSpPr>
          <p:spPr bwMode="auto">
            <a:xfrm flipH="1">
              <a:off x="5232" y="528"/>
              <a:ext cx="144" cy="9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1" name="Group 115"/>
          <p:cNvGrpSpPr>
            <a:grpSpLocks/>
          </p:cNvGrpSpPr>
          <p:nvPr/>
        </p:nvGrpSpPr>
        <p:grpSpPr bwMode="auto">
          <a:xfrm>
            <a:off x="3868511" y="2277599"/>
            <a:ext cx="2943614" cy="2289118"/>
            <a:chOff x="1981" y="624"/>
            <a:chExt cx="1407" cy="1104"/>
          </a:xfrm>
        </p:grpSpPr>
        <p:sp>
          <p:nvSpPr>
            <p:cNvPr id="62" name="Line 116"/>
            <p:cNvSpPr>
              <a:spLocks noChangeShapeType="1"/>
            </p:cNvSpPr>
            <p:nvPr/>
          </p:nvSpPr>
          <p:spPr bwMode="auto">
            <a:xfrm>
              <a:off x="2124" y="1290"/>
              <a:ext cx="0" cy="143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17"/>
            <p:cNvSpPr>
              <a:spLocks noChangeShapeType="1"/>
            </p:cNvSpPr>
            <p:nvPr/>
          </p:nvSpPr>
          <p:spPr bwMode="auto">
            <a:xfrm>
              <a:off x="2124" y="1009"/>
              <a:ext cx="0" cy="21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Line 118"/>
            <p:cNvSpPr>
              <a:spLocks noChangeShapeType="1"/>
            </p:cNvSpPr>
            <p:nvPr/>
          </p:nvSpPr>
          <p:spPr bwMode="auto">
            <a:xfrm>
              <a:off x="2124" y="1500"/>
              <a:ext cx="0" cy="21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Line 119"/>
            <p:cNvSpPr>
              <a:spLocks noChangeShapeType="1"/>
            </p:cNvSpPr>
            <p:nvPr/>
          </p:nvSpPr>
          <p:spPr bwMode="auto">
            <a:xfrm>
              <a:off x="1981" y="1360"/>
              <a:ext cx="1407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lgDashDot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6" name="Group 120"/>
            <p:cNvGrpSpPr>
              <a:grpSpLocks/>
            </p:cNvGrpSpPr>
            <p:nvPr/>
          </p:nvGrpSpPr>
          <p:grpSpPr bwMode="auto">
            <a:xfrm>
              <a:off x="2147" y="1114"/>
              <a:ext cx="167" cy="196"/>
              <a:chOff x="3460" y="2689"/>
              <a:chExt cx="188" cy="268"/>
            </a:xfrm>
          </p:grpSpPr>
          <p:sp>
            <p:nvSpPr>
              <p:cNvPr id="79" name="Freeform 121"/>
              <p:cNvSpPr>
                <a:spLocks/>
              </p:cNvSpPr>
              <p:nvPr/>
            </p:nvSpPr>
            <p:spPr bwMode="auto">
              <a:xfrm rot="20542434" flipV="1">
                <a:off x="3552" y="2689"/>
                <a:ext cx="96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0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0" name="Freeform 122"/>
              <p:cNvSpPr>
                <a:spLocks/>
              </p:cNvSpPr>
              <p:nvPr/>
            </p:nvSpPr>
            <p:spPr bwMode="auto">
              <a:xfrm rot="20542434" flipV="1">
                <a:off x="3460" y="2719"/>
                <a:ext cx="95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0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7" name="Line 123"/>
            <p:cNvSpPr>
              <a:spLocks noChangeShapeType="1"/>
            </p:cNvSpPr>
            <p:nvPr/>
          </p:nvSpPr>
          <p:spPr bwMode="auto">
            <a:xfrm flipV="1">
              <a:off x="2114" y="694"/>
              <a:ext cx="1230" cy="56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Line 124"/>
            <p:cNvSpPr>
              <a:spLocks noChangeShapeType="1"/>
            </p:cNvSpPr>
            <p:nvPr/>
          </p:nvSpPr>
          <p:spPr bwMode="auto">
            <a:xfrm flipV="1">
              <a:off x="2123" y="694"/>
              <a:ext cx="1221" cy="761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9" name="Group 125"/>
            <p:cNvGrpSpPr>
              <a:grpSpLocks/>
            </p:cNvGrpSpPr>
            <p:nvPr/>
          </p:nvGrpSpPr>
          <p:grpSpPr bwMode="auto">
            <a:xfrm>
              <a:off x="3211" y="624"/>
              <a:ext cx="127" cy="204"/>
              <a:chOff x="4869" y="2087"/>
              <a:chExt cx="183" cy="279"/>
            </a:xfrm>
          </p:grpSpPr>
          <p:sp>
            <p:nvSpPr>
              <p:cNvPr id="77" name="Freeform 126"/>
              <p:cNvSpPr>
                <a:spLocks/>
              </p:cNvSpPr>
              <p:nvPr/>
            </p:nvSpPr>
            <p:spPr bwMode="auto">
              <a:xfrm rot="20113748" flipV="1">
                <a:off x="4956" y="2087"/>
                <a:ext cx="96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0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" name="Freeform 127"/>
              <p:cNvSpPr>
                <a:spLocks/>
              </p:cNvSpPr>
              <p:nvPr/>
            </p:nvSpPr>
            <p:spPr bwMode="auto">
              <a:xfrm rot="20113748" flipV="1">
                <a:off x="4869" y="2128"/>
                <a:ext cx="95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0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0" name="Group 128"/>
            <p:cNvGrpSpPr>
              <a:grpSpLocks/>
            </p:cNvGrpSpPr>
            <p:nvPr/>
          </p:nvGrpSpPr>
          <p:grpSpPr bwMode="auto">
            <a:xfrm>
              <a:off x="2147" y="1309"/>
              <a:ext cx="124" cy="208"/>
              <a:chOff x="3455" y="2955"/>
              <a:chExt cx="180" cy="285"/>
            </a:xfrm>
          </p:grpSpPr>
          <p:sp>
            <p:nvSpPr>
              <p:cNvPr id="75" name="Freeform 129"/>
              <p:cNvSpPr>
                <a:spLocks/>
              </p:cNvSpPr>
              <p:nvPr/>
            </p:nvSpPr>
            <p:spPr bwMode="auto">
              <a:xfrm rot="19854134" flipV="1">
                <a:off x="3539" y="2955"/>
                <a:ext cx="96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0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" name="Freeform 130"/>
              <p:cNvSpPr>
                <a:spLocks/>
              </p:cNvSpPr>
              <p:nvPr/>
            </p:nvSpPr>
            <p:spPr bwMode="auto">
              <a:xfrm rot="19854134" flipV="1">
                <a:off x="3455" y="3002"/>
                <a:ext cx="95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0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1" name="Group 131"/>
            <p:cNvGrpSpPr>
              <a:grpSpLocks/>
            </p:cNvGrpSpPr>
            <p:nvPr/>
          </p:nvGrpSpPr>
          <p:grpSpPr bwMode="auto">
            <a:xfrm>
              <a:off x="3012" y="764"/>
              <a:ext cx="123" cy="210"/>
              <a:chOff x="4622" y="2257"/>
              <a:chExt cx="178" cy="288"/>
            </a:xfrm>
          </p:grpSpPr>
          <p:sp>
            <p:nvSpPr>
              <p:cNvPr id="73" name="Freeform 132"/>
              <p:cNvSpPr>
                <a:spLocks/>
              </p:cNvSpPr>
              <p:nvPr/>
            </p:nvSpPr>
            <p:spPr bwMode="auto">
              <a:xfrm rot="19718837" flipV="1">
                <a:off x="4704" y="2257"/>
                <a:ext cx="96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0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" name="Freeform 133"/>
              <p:cNvSpPr>
                <a:spLocks/>
              </p:cNvSpPr>
              <p:nvPr/>
            </p:nvSpPr>
            <p:spPr bwMode="auto">
              <a:xfrm rot="19718837" flipV="1">
                <a:off x="4622" y="2307"/>
                <a:ext cx="95" cy="238"/>
              </a:xfrm>
              <a:custGeom>
                <a:avLst/>
                <a:gdLst>
                  <a:gd name="T0" fmla="*/ 0 w 384"/>
                  <a:gd name="T1" fmla="*/ 1 h 636"/>
                  <a:gd name="T2" fmla="*/ 0 w 384"/>
                  <a:gd name="T3" fmla="*/ 1 h 636"/>
                  <a:gd name="T4" fmla="*/ 0 w 384"/>
                  <a:gd name="T5" fmla="*/ 1 h 63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636"/>
                  <a:gd name="T11" fmla="*/ 384 w 384"/>
                  <a:gd name="T12" fmla="*/ 636 h 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2" name="Line 134"/>
            <p:cNvSpPr>
              <a:spLocks noChangeShapeType="1"/>
            </p:cNvSpPr>
            <p:nvPr/>
          </p:nvSpPr>
          <p:spPr bwMode="auto">
            <a:xfrm>
              <a:off x="3325" y="672"/>
              <a:ext cx="0" cy="1056"/>
            </a:xfrm>
            <a:prstGeom prst="line">
              <a:avLst/>
            </a:prstGeom>
            <a:noFill/>
            <a:ln w="57150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1" name="文本框 80"/>
          <p:cNvSpPr txBox="1"/>
          <p:nvPr/>
        </p:nvSpPr>
        <p:spPr>
          <a:xfrm>
            <a:off x="1074223" y="41985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两光相干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4663135" y="419851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不相干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7851512" y="420455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恰好能相干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372363" y="481737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恰好能相干的最大光程差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5626135" y="481591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相干长度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/>
              <p:cNvSpPr txBox="1"/>
              <p:nvPr/>
            </p:nvSpPr>
            <p:spPr>
              <a:xfrm>
                <a:off x="8072405" y="4815257"/>
                <a:ext cx="19784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波列长度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𝒍</m:t>
                    </m:r>
                  </m:oMath>
                </a14:m>
                <a:endParaRPr lang="zh-CN" altLang="en-US" sz="3200" b="1" dirty="0">
                  <a:solidFill>
                    <a:srgbClr val="00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405" y="4815257"/>
                <a:ext cx="1978427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7692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等于 86"/>
          <p:cNvSpPr/>
          <p:nvPr/>
        </p:nvSpPr>
        <p:spPr>
          <a:xfrm>
            <a:off x="5055587" y="4921669"/>
            <a:ext cx="508556" cy="439350"/>
          </a:xfrm>
          <a:prstGeom prst="mathEqual">
            <a:avLst>
              <a:gd name="adj1" fmla="val 23520"/>
              <a:gd name="adj2" fmla="val 170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8" name="等于 87"/>
          <p:cNvSpPr/>
          <p:nvPr/>
        </p:nvSpPr>
        <p:spPr>
          <a:xfrm>
            <a:off x="7523231" y="4929539"/>
            <a:ext cx="508556" cy="439350"/>
          </a:xfrm>
          <a:prstGeom prst="mathEqual">
            <a:avLst>
              <a:gd name="adj1" fmla="val 23520"/>
              <a:gd name="adj2" fmla="val 170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781899" y="5435684"/>
                <a:ext cx="6301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普通光源的相干长度：</a:t>
                </a:r>
                <a14:m>
                  <m:oMath xmlns:m="http://schemas.openxmlformats.org/officeDocument/2006/math">
                    <m:r>
                      <a:rPr kumimoji="1" lang="en-US" altLang="zh-CN" sz="32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  <m:r>
                      <a:rPr kumimoji="1" lang="en-US" altLang="zh-CN" sz="32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kumimoji="1" lang="en-US" altLang="zh-CN" sz="32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  <m:r>
                      <a:rPr kumimoji="1" lang="en-US" altLang="zh-CN" sz="32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kumimoji="1" lang="en-US" altLang="zh-CN" sz="32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𝟏𝟎</m:t>
                    </m:r>
                    <m:r>
                      <a:rPr kumimoji="1" lang="en-US" altLang="zh-CN" sz="32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𝒄𝒎</m:t>
                    </m:r>
                  </m:oMath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99" y="5435684"/>
                <a:ext cx="6301212" cy="584775"/>
              </a:xfrm>
              <a:prstGeom prst="rect">
                <a:avLst/>
              </a:prstGeom>
              <a:blipFill rotWithShape="0">
                <a:blip r:embed="rId12"/>
                <a:stretch>
                  <a:fillRect l="-2418" t="-18750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文本框 89"/>
          <p:cNvSpPr txBox="1"/>
          <p:nvPr/>
        </p:nvSpPr>
        <p:spPr>
          <a:xfrm>
            <a:off x="799714" y="6053991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激光光源的相干长度：可达几百公里</a:t>
            </a:r>
          </a:p>
        </p:txBody>
      </p:sp>
    </p:spTree>
    <p:extLst>
      <p:ext uri="{BB962C8B-B14F-4D97-AF65-F5344CB8AC3E}">
        <p14:creationId xmlns:p14="http://schemas.microsoft.com/office/powerpoint/2010/main" val="2727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0" grpId="0"/>
      <p:bldP spid="14" grpId="0"/>
      <p:bldP spid="81" grpId="0"/>
      <p:bldP spid="82" grpId="0"/>
      <p:bldP spid="83" grpId="0"/>
      <p:bldP spid="84" grpId="0"/>
      <p:bldP spid="85" grpId="0"/>
      <p:bldP spid="86" grpId="0"/>
      <p:bldP spid="87" grpId="0" animBg="1"/>
      <p:bldP spid="88" grpId="0" animBg="1"/>
      <p:bldP spid="89" grpId="0"/>
      <p:bldP spid="9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8728" y="31871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 空间相干性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8728" y="903493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光源宽度对干涉条纹衬比度的影响。</a:t>
            </a:r>
          </a:p>
        </p:txBody>
      </p:sp>
      <p:cxnSp>
        <p:nvCxnSpPr>
          <p:cNvPr id="7" name="直线连接符 6"/>
          <p:cNvCxnSpPr/>
          <p:nvPr/>
        </p:nvCxnSpPr>
        <p:spPr>
          <a:xfrm>
            <a:off x="5899359" y="2211086"/>
            <a:ext cx="0" cy="122355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5899359" y="1614397"/>
            <a:ext cx="0" cy="50399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5906779" y="3527632"/>
            <a:ext cx="0" cy="50399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427004" y="1657393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004" y="1657393"/>
                <a:ext cx="47493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383156" y="3489490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56" y="3489490"/>
                <a:ext cx="474937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连接符 13"/>
          <p:cNvCxnSpPr/>
          <p:nvPr/>
        </p:nvCxnSpPr>
        <p:spPr>
          <a:xfrm>
            <a:off x="9608857" y="1472770"/>
            <a:ext cx="0" cy="2665278"/>
          </a:xfrm>
          <a:prstGeom prst="line">
            <a:avLst/>
          </a:prstGeom>
          <a:ln w="635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4491596" y="2851689"/>
            <a:ext cx="5117261" cy="0"/>
          </a:xfrm>
          <a:prstGeom prst="line">
            <a:avLst/>
          </a:prstGeom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V="1">
            <a:off x="4491596" y="2162518"/>
            <a:ext cx="1415183" cy="331200"/>
          </a:xfrm>
          <a:prstGeom prst="straightConnector1">
            <a:avLst/>
          </a:prstGeom>
          <a:ln w="50800">
            <a:solidFill>
              <a:srgbClr val="00762E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4486828" y="2507149"/>
            <a:ext cx="1419951" cy="976063"/>
          </a:xfrm>
          <a:prstGeom prst="straightConnector1">
            <a:avLst/>
          </a:prstGeom>
          <a:ln w="50800">
            <a:solidFill>
              <a:srgbClr val="00762E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 flipV="1">
            <a:off x="5894898" y="3333152"/>
            <a:ext cx="3721378" cy="118549"/>
          </a:xfrm>
          <a:prstGeom prst="straightConnector1">
            <a:avLst/>
          </a:prstGeom>
          <a:ln w="50800">
            <a:solidFill>
              <a:srgbClr val="00762E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>
            <a:off x="5900839" y="2163434"/>
            <a:ext cx="3708018" cy="1169718"/>
          </a:xfrm>
          <a:prstGeom prst="straightConnector1">
            <a:avLst/>
          </a:prstGeom>
          <a:ln w="50800">
            <a:solidFill>
              <a:srgbClr val="00762E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V="1">
            <a:off x="4489211" y="2170691"/>
            <a:ext cx="1417568" cy="1032535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/>
          <p:nvPr/>
        </p:nvCxnSpPr>
        <p:spPr>
          <a:xfrm>
            <a:off x="4522621" y="3199154"/>
            <a:ext cx="1394768" cy="275885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 flipV="1">
            <a:off x="5904532" y="2309352"/>
            <a:ext cx="3708000" cy="11520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>
            <a:off x="5900811" y="2180091"/>
            <a:ext cx="3705465" cy="146166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 flipV="1">
            <a:off x="4487147" y="2171111"/>
            <a:ext cx="1421111" cy="66096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4502013" y="2845355"/>
            <a:ext cx="1401040" cy="629684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/>
          <p:nvPr/>
        </p:nvCxnSpPr>
        <p:spPr>
          <a:xfrm flipV="1">
            <a:off x="5884854" y="2849024"/>
            <a:ext cx="3726217" cy="6120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/>
          <p:nvPr/>
        </p:nvCxnSpPr>
        <p:spPr>
          <a:xfrm>
            <a:off x="5901891" y="2187684"/>
            <a:ext cx="3714385" cy="664005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任意形状 51"/>
          <p:cNvSpPr/>
          <p:nvPr/>
        </p:nvSpPr>
        <p:spPr>
          <a:xfrm>
            <a:off x="9701939" y="1875295"/>
            <a:ext cx="1425844" cy="790413"/>
          </a:xfrm>
          <a:custGeom>
            <a:avLst/>
            <a:gdLst>
              <a:gd name="connsiteX0" fmla="*/ 0 w 960916"/>
              <a:gd name="connsiteY0" fmla="*/ 0 h 542440"/>
              <a:gd name="connsiteX1" fmla="*/ 960895 w 960916"/>
              <a:gd name="connsiteY1" fmla="*/ 294467 h 542440"/>
              <a:gd name="connsiteX2" fmla="*/ 30996 w 960916"/>
              <a:gd name="connsiteY2" fmla="*/ 542440 h 542440"/>
              <a:gd name="connsiteX3" fmla="*/ 30996 w 960916"/>
              <a:gd name="connsiteY3" fmla="*/ 542440 h 5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916" h="542440">
                <a:moveTo>
                  <a:pt x="0" y="0"/>
                </a:moveTo>
                <a:cubicBezTo>
                  <a:pt x="477864" y="102030"/>
                  <a:pt x="955729" y="204060"/>
                  <a:pt x="960895" y="294467"/>
                </a:cubicBezTo>
                <a:cubicBezTo>
                  <a:pt x="966061" y="384874"/>
                  <a:pt x="30996" y="542440"/>
                  <a:pt x="30996" y="542440"/>
                </a:cubicBezTo>
                <a:lnTo>
                  <a:pt x="30996" y="542440"/>
                </a:lnTo>
              </a:path>
            </a:pathLst>
          </a:cu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任意形状 52"/>
          <p:cNvSpPr/>
          <p:nvPr/>
        </p:nvSpPr>
        <p:spPr>
          <a:xfrm>
            <a:off x="9709357" y="2440979"/>
            <a:ext cx="1425844" cy="790413"/>
          </a:xfrm>
          <a:custGeom>
            <a:avLst/>
            <a:gdLst>
              <a:gd name="connsiteX0" fmla="*/ 0 w 960916"/>
              <a:gd name="connsiteY0" fmla="*/ 0 h 542440"/>
              <a:gd name="connsiteX1" fmla="*/ 960895 w 960916"/>
              <a:gd name="connsiteY1" fmla="*/ 294467 h 542440"/>
              <a:gd name="connsiteX2" fmla="*/ 30996 w 960916"/>
              <a:gd name="connsiteY2" fmla="*/ 542440 h 542440"/>
              <a:gd name="connsiteX3" fmla="*/ 30996 w 960916"/>
              <a:gd name="connsiteY3" fmla="*/ 542440 h 5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916" h="542440">
                <a:moveTo>
                  <a:pt x="0" y="0"/>
                </a:moveTo>
                <a:cubicBezTo>
                  <a:pt x="477864" y="102030"/>
                  <a:pt x="955729" y="204060"/>
                  <a:pt x="960895" y="294467"/>
                </a:cubicBezTo>
                <a:cubicBezTo>
                  <a:pt x="966061" y="384874"/>
                  <a:pt x="30996" y="542440"/>
                  <a:pt x="30996" y="542440"/>
                </a:cubicBezTo>
                <a:lnTo>
                  <a:pt x="30996" y="54244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54" name="任意形状 53"/>
          <p:cNvSpPr/>
          <p:nvPr/>
        </p:nvSpPr>
        <p:spPr>
          <a:xfrm>
            <a:off x="9701673" y="2947344"/>
            <a:ext cx="1425844" cy="790413"/>
          </a:xfrm>
          <a:custGeom>
            <a:avLst/>
            <a:gdLst>
              <a:gd name="connsiteX0" fmla="*/ 0 w 960916"/>
              <a:gd name="connsiteY0" fmla="*/ 0 h 542440"/>
              <a:gd name="connsiteX1" fmla="*/ 960895 w 960916"/>
              <a:gd name="connsiteY1" fmla="*/ 294467 h 542440"/>
              <a:gd name="connsiteX2" fmla="*/ 30996 w 960916"/>
              <a:gd name="connsiteY2" fmla="*/ 542440 h 542440"/>
              <a:gd name="connsiteX3" fmla="*/ 30996 w 960916"/>
              <a:gd name="connsiteY3" fmla="*/ 542440 h 5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916" h="542440">
                <a:moveTo>
                  <a:pt x="0" y="0"/>
                </a:moveTo>
                <a:cubicBezTo>
                  <a:pt x="477864" y="102030"/>
                  <a:pt x="955729" y="204060"/>
                  <a:pt x="960895" y="294467"/>
                </a:cubicBezTo>
                <a:cubicBezTo>
                  <a:pt x="966061" y="384874"/>
                  <a:pt x="30996" y="542440"/>
                  <a:pt x="30996" y="542440"/>
                </a:cubicBezTo>
                <a:lnTo>
                  <a:pt x="30996" y="542440"/>
                </a:lnTo>
              </a:path>
            </a:pathLst>
          </a:custGeom>
          <a:noFill/>
          <a:ln w="63500">
            <a:solidFill>
              <a:srgbClr val="0076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/>
          <p:cNvCxnSpPr/>
          <p:nvPr/>
        </p:nvCxnSpPr>
        <p:spPr>
          <a:xfrm>
            <a:off x="9732669" y="1551247"/>
            <a:ext cx="1525776" cy="17086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10803811" y="1114229"/>
                <a:ext cx="256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𝑰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811" y="1114229"/>
                <a:ext cx="256480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本框 57"/>
          <p:cNvSpPr txBox="1"/>
          <p:nvPr/>
        </p:nvSpPr>
        <p:spPr>
          <a:xfrm>
            <a:off x="11237433" y="1593923"/>
            <a:ext cx="5950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非</a:t>
            </a:r>
            <a:endParaRPr lang="en-US" altLang="zh-CN" sz="3200" b="1" dirty="0">
              <a:solidFill>
                <a:srgbClr val="CC00CC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相</a:t>
            </a:r>
            <a:endParaRPr lang="en-US" altLang="zh-CN" sz="3200" b="1" dirty="0">
              <a:solidFill>
                <a:srgbClr val="CC00CC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干</a:t>
            </a:r>
            <a:endParaRPr lang="en-US" altLang="zh-CN" sz="3200" b="1" dirty="0">
              <a:solidFill>
                <a:srgbClr val="CC00CC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叠</a:t>
            </a:r>
            <a:endParaRPr lang="en-US" altLang="zh-CN" sz="3200" b="1" dirty="0">
              <a:solidFill>
                <a:srgbClr val="CC00CC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加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63952" y="1715696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各点可看成非相干</a:t>
            </a:r>
            <a:endParaRPr lang="en-US" altLang="zh-CN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光源。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71397" y="3026326"/>
            <a:ext cx="4288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各点形成的干涉条纹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相互错开，强度相加，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使条纹衬比度降低。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10788044" y="1715696"/>
                <a:ext cx="402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𝑵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8044" y="1715696"/>
                <a:ext cx="40229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5152" r="-6061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10725493" y="3556347"/>
                <a:ext cx="437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76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762E"/>
                              </a:solidFill>
                              <a:latin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762E"/>
                              </a:solidFill>
                              <a:latin typeface="Cambria Math" charset="0"/>
                            </a:rPr>
                            <m:t>𝑴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00762E"/>
                  </a:solidFill>
                </a:endParaRPr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493" y="3556347"/>
                <a:ext cx="437556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3889" r="-5556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10958560" y="2401944"/>
                <a:ext cx="397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𝑶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560" y="2401944"/>
                <a:ext cx="397481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5385" r="-6154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4425767" y="4140713"/>
                <a:ext cx="675056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𝑵</m:t>
                    </m:r>
                  </m:oMath>
                </a14:m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762E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𝑴</m:t>
                    </m:r>
                  </m:oMath>
                </a14:m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点的零级极大和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𝑶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点的零级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极小重合时，干涉条纹消失，总光强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均匀分布。</a:t>
                </a:r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767" y="4140713"/>
                <a:ext cx="6750566" cy="1569660"/>
              </a:xfrm>
              <a:prstGeom prst="rect">
                <a:avLst/>
              </a:prstGeom>
              <a:blipFill rotWithShape="0">
                <a:blip r:embed="rId12"/>
                <a:stretch>
                  <a:fillRect l="-2258" t="-6202" r="-1716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本框 64"/>
          <p:cNvSpPr txBox="1"/>
          <p:nvPr/>
        </p:nvSpPr>
        <p:spPr>
          <a:xfrm>
            <a:off x="809050" y="5820941"/>
            <a:ext cx="962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光源线度越小，干涉条纹越清晰，</a:t>
            </a:r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空间相干性越好。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42" name="直线连接符 41"/>
          <p:cNvCxnSpPr/>
          <p:nvPr/>
        </p:nvCxnSpPr>
        <p:spPr>
          <a:xfrm>
            <a:off x="4491596" y="2493861"/>
            <a:ext cx="0" cy="720000"/>
          </a:xfrm>
          <a:prstGeom prst="line">
            <a:avLst/>
          </a:prstGeom>
          <a:ln w="76200">
            <a:solidFill>
              <a:srgbClr val="CC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4269669" y="2118777"/>
                <a:ext cx="3654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</a:rPr>
                        <m:t>𝑴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762E"/>
                  </a:solidFill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69" y="2118777"/>
                <a:ext cx="365485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6667" r="-1666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4269668" y="3255941"/>
                <a:ext cx="318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𝑵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68" y="3255941"/>
                <a:ext cx="318998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8868" r="-16981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4158682" y="2687359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682" y="2687359"/>
                <a:ext cx="310983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9608" r="-21569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1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52" grpId="0" animBg="1"/>
      <p:bldP spid="53" grpId="0" animBg="1"/>
      <p:bldP spid="54" grpId="0" animBg="1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44" grpId="0"/>
      <p:bldP spid="46" grpId="0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230" y="327626"/>
            <a:ext cx="6541908" cy="32709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5996" y="327066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第一节  光 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5996" y="973397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 光的电磁理论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5996" y="155817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光是电磁波。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59666" y="2147004"/>
                <a:ext cx="3349763" cy="1101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 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可见光波长：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𝟒𝟎𝟎𝟎</m:t>
                      </m:r>
                      <m:r>
                        <a:rPr lang="en-US" altLang="zh-CN" sz="3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Å~</m:t>
                      </m:r>
                      <m:r>
                        <a:rPr lang="en-US" altLang="zh-CN" sz="3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𝟕𝟎𝟎𝟎</m:t>
                      </m:r>
                      <m:r>
                        <a:rPr lang="en-US" altLang="zh-CN" sz="3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Å</m:t>
                      </m:r>
                    </m:oMath>
                  </m:oMathPara>
                </a14:m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66" y="2147004"/>
                <a:ext cx="3349763" cy="1101776"/>
              </a:xfrm>
              <a:prstGeom prst="rect">
                <a:avLst/>
              </a:prstGeom>
              <a:blipFill rotWithShape="0">
                <a:blip r:embed="rId3"/>
                <a:stretch>
                  <a:fillRect t="-7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50931" y="4442752"/>
                <a:ext cx="92480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光在透明介质中的传播速率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𝒖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小于真空中的光速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𝒄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1" y="4442752"/>
                <a:ext cx="9248045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1714" t="-16667" r="-118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3083078" y="6030043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透明介质的折射率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695962" y="5900809"/>
                <a:ext cx="1135119" cy="843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𝑛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𝑐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962" y="5900809"/>
                <a:ext cx="1135119" cy="84324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450931" y="3627996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真空中的光速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: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3350365" y="3418131"/>
                <a:ext cx="4354975" cy="1038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𝑐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=3×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8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365" y="3418131"/>
                <a:ext cx="4354975" cy="10386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7447299" y="6069706"/>
                <a:ext cx="1933799" cy="494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𝑛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299" y="6069706"/>
                <a:ext cx="1933799" cy="49404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/>
          <p:cNvSpPr txBox="1"/>
          <p:nvPr/>
        </p:nvSpPr>
        <p:spPr>
          <a:xfrm>
            <a:off x="450931" y="521267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透明介质中光速：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3937867" y="5002058"/>
                <a:ext cx="1586973" cy="103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𝑢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867" y="5002058"/>
                <a:ext cx="1586973" cy="1035476"/>
              </a:xfrm>
              <a:prstGeom prst="rect">
                <a:avLst/>
              </a:prstGeom>
              <a:blipFill rotWithShape="0">
                <a:blip r:embed="rId8"/>
                <a:stretch>
                  <a:fillRect b="-5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32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31" grpId="0"/>
      <p:bldP spid="32" grpId="0"/>
      <p:bldP spid="33" grpId="0"/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22330" y="1919501"/>
            <a:ext cx="4825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作业：</a:t>
            </a:r>
            <a:r>
              <a:rPr lang="en-US" altLang="zh-CN" sz="40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13-T1~ 13-T9</a:t>
            </a:r>
            <a:endParaRPr lang="zh-CN" altLang="en-US" sz="40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22330" y="3067581"/>
            <a:ext cx="53383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布置时间：</a:t>
            </a:r>
            <a:r>
              <a:rPr lang="en-US" altLang="zh-CN" sz="40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2022.10.21</a:t>
            </a:r>
            <a:endParaRPr lang="zh-CN" altLang="en-US" sz="40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129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1928" y="42475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光波的特性</a:t>
            </a:r>
          </a:p>
        </p:txBody>
      </p:sp>
      <p:grpSp>
        <p:nvGrpSpPr>
          <p:cNvPr id="3" name="Group 72"/>
          <p:cNvGrpSpPr>
            <a:grpSpLocks/>
          </p:cNvGrpSpPr>
          <p:nvPr/>
        </p:nvGrpSpPr>
        <p:grpSpPr bwMode="auto">
          <a:xfrm>
            <a:off x="1362585" y="2536419"/>
            <a:ext cx="7260906" cy="3847236"/>
            <a:chOff x="240" y="2688"/>
            <a:chExt cx="2688" cy="1104"/>
          </a:xfrm>
        </p:grpSpPr>
        <p:pic>
          <p:nvPicPr>
            <p:cNvPr id="4" name="Picture 7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2928"/>
              <a:ext cx="2160" cy="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Line 74"/>
            <p:cNvSpPr>
              <a:spLocks noChangeShapeType="1"/>
            </p:cNvSpPr>
            <p:nvPr/>
          </p:nvSpPr>
          <p:spPr bwMode="auto">
            <a:xfrm>
              <a:off x="1728" y="3360"/>
              <a:ext cx="0" cy="288"/>
            </a:xfrm>
            <a:prstGeom prst="line">
              <a:avLst/>
            </a:prstGeom>
            <a:noFill/>
            <a:ln w="38100">
              <a:solidFill>
                <a:srgbClr val="FF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75"/>
            <p:cNvSpPr>
              <a:spLocks noChangeShapeType="1"/>
            </p:cNvSpPr>
            <p:nvPr/>
          </p:nvSpPr>
          <p:spPr bwMode="auto">
            <a:xfrm>
              <a:off x="720" y="3360"/>
              <a:ext cx="22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76"/>
            <p:cNvSpPr>
              <a:spLocks noChangeShapeType="1"/>
            </p:cNvSpPr>
            <p:nvPr/>
          </p:nvSpPr>
          <p:spPr bwMode="auto">
            <a:xfrm flipV="1">
              <a:off x="720" y="2688"/>
              <a:ext cx="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77"/>
            <p:cNvSpPr>
              <a:spLocks noChangeShapeType="1"/>
            </p:cNvSpPr>
            <p:nvPr/>
          </p:nvSpPr>
          <p:spPr bwMode="auto">
            <a:xfrm flipH="1">
              <a:off x="384" y="3360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" name="Object 2"/>
            <p:cNvGraphicFramePr>
              <a:graphicFrameLocks noChangeAspect="1"/>
            </p:cNvGraphicFramePr>
            <p:nvPr/>
          </p:nvGraphicFramePr>
          <p:xfrm>
            <a:off x="528" y="2688"/>
            <a:ext cx="16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40" name="公式" r:id="rId4" imgW="139579" imgH="164957" progId="Equation.3">
                    <p:embed/>
                  </p:oleObj>
                </mc:Choice>
                <mc:Fallback>
                  <p:oleObj name="公式" r:id="rId4" imgW="139579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2688"/>
                          <a:ext cx="16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3"/>
            <p:cNvGraphicFramePr>
              <a:graphicFrameLocks noChangeAspect="1"/>
            </p:cNvGraphicFramePr>
            <p:nvPr/>
          </p:nvGraphicFramePr>
          <p:xfrm>
            <a:off x="2592" y="3408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41" name="公式" r:id="rId6" imgW="139700" imgH="139700" progId="Equation.3">
                    <p:embed/>
                  </p:oleObj>
                </mc:Choice>
                <mc:Fallback>
                  <p:oleObj name="公式" r:id="rId6" imgW="139700" imgH="139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3408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4"/>
            <p:cNvGraphicFramePr>
              <a:graphicFrameLocks noChangeAspect="1"/>
            </p:cNvGraphicFramePr>
            <p:nvPr/>
          </p:nvGraphicFramePr>
          <p:xfrm>
            <a:off x="240" y="3600"/>
            <a:ext cx="155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42" name="公式" r:id="rId8" imgW="114201" imgH="139579" progId="Equation.3">
                    <p:embed/>
                  </p:oleObj>
                </mc:Choice>
                <mc:Fallback>
                  <p:oleObj name="公式" r:id="rId8" imgW="114201" imgH="13957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3600"/>
                          <a:ext cx="155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Line 81"/>
            <p:cNvSpPr>
              <a:spLocks noChangeShapeType="1"/>
            </p:cNvSpPr>
            <p:nvPr/>
          </p:nvSpPr>
          <p:spPr bwMode="auto">
            <a:xfrm flipV="1">
              <a:off x="720" y="2928"/>
              <a:ext cx="0" cy="432"/>
            </a:xfrm>
            <a:prstGeom prst="line">
              <a:avLst/>
            </a:prstGeom>
            <a:noFill/>
            <a:ln w="38100">
              <a:solidFill>
                <a:srgbClr val="FF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82"/>
            <p:cNvSpPr>
              <a:spLocks noChangeShapeType="1"/>
            </p:cNvSpPr>
            <p:nvPr/>
          </p:nvSpPr>
          <p:spPr bwMode="auto">
            <a:xfrm>
              <a:off x="1536" y="3360"/>
              <a:ext cx="0" cy="384"/>
            </a:xfrm>
            <a:prstGeom prst="line">
              <a:avLst/>
            </a:prstGeom>
            <a:noFill/>
            <a:ln w="38100">
              <a:solidFill>
                <a:srgbClr val="FF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83"/>
            <p:cNvSpPr>
              <a:spLocks noChangeShapeType="1"/>
            </p:cNvSpPr>
            <p:nvPr/>
          </p:nvSpPr>
          <p:spPr bwMode="auto">
            <a:xfrm flipV="1">
              <a:off x="2352" y="2928"/>
              <a:ext cx="0" cy="432"/>
            </a:xfrm>
            <a:prstGeom prst="line">
              <a:avLst/>
            </a:prstGeom>
            <a:noFill/>
            <a:ln w="38100">
              <a:solidFill>
                <a:srgbClr val="FF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84"/>
            <p:cNvSpPr>
              <a:spLocks noChangeShapeType="1"/>
            </p:cNvSpPr>
            <p:nvPr/>
          </p:nvSpPr>
          <p:spPr bwMode="auto">
            <a:xfrm flipV="1">
              <a:off x="912" y="3072"/>
              <a:ext cx="0" cy="288"/>
            </a:xfrm>
            <a:prstGeom prst="line">
              <a:avLst/>
            </a:prstGeom>
            <a:noFill/>
            <a:ln w="38100">
              <a:solidFill>
                <a:srgbClr val="FF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85"/>
            <p:cNvSpPr>
              <a:spLocks noChangeShapeType="1"/>
            </p:cNvSpPr>
            <p:nvPr/>
          </p:nvSpPr>
          <p:spPr bwMode="auto">
            <a:xfrm flipV="1">
              <a:off x="2160" y="3072"/>
              <a:ext cx="0" cy="288"/>
            </a:xfrm>
            <a:prstGeom prst="line">
              <a:avLst/>
            </a:prstGeom>
            <a:noFill/>
            <a:ln w="38100">
              <a:solidFill>
                <a:srgbClr val="FF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86"/>
            <p:cNvSpPr>
              <a:spLocks noChangeShapeType="1"/>
            </p:cNvSpPr>
            <p:nvPr/>
          </p:nvSpPr>
          <p:spPr bwMode="auto">
            <a:xfrm flipV="1">
              <a:off x="2544" y="3072"/>
              <a:ext cx="0" cy="288"/>
            </a:xfrm>
            <a:prstGeom prst="line">
              <a:avLst/>
            </a:prstGeom>
            <a:noFill/>
            <a:ln w="38100">
              <a:solidFill>
                <a:srgbClr val="FF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87"/>
            <p:cNvSpPr>
              <a:spLocks noChangeShapeType="1"/>
            </p:cNvSpPr>
            <p:nvPr/>
          </p:nvSpPr>
          <p:spPr bwMode="auto">
            <a:xfrm>
              <a:off x="1344" y="3360"/>
              <a:ext cx="0" cy="288"/>
            </a:xfrm>
            <a:prstGeom prst="line">
              <a:avLst/>
            </a:prstGeom>
            <a:noFill/>
            <a:ln w="38100">
              <a:solidFill>
                <a:srgbClr val="FF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88"/>
            <p:cNvSpPr>
              <a:spLocks noChangeShapeType="1"/>
            </p:cNvSpPr>
            <p:nvPr/>
          </p:nvSpPr>
          <p:spPr bwMode="auto">
            <a:xfrm flipH="1">
              <a:off x="528" y="3360"/>
              <a:ext cx="192" cy="19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" name="Object 5"/>
            <p:cNvGraphicFramePr>
              <a:graphicFrameLocks noChangeAspect="1"/>
            </p:cNvGraphicFramePr>
            <p:nvPr/>
          </p:nvGraphicFramePr>
          <p:xfrm>
            <a:off x="480" y="2928"/>
            <a:ext cx="19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43" name="公式" r:id="rId10" imgW="164957" imgH="203024" progId="Equation.3">
                    <p:embed/>
                  </p:oleObj>
                </mc:Choice>
                <mc:Fallback>
                  <p:oleObj name="公式" r:id="rId10" imgW="164957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928"/>
                          <a:ext cx="19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6"/>
            <p:cNvGraphicFramePr>
              <a:graphicFrameLocks noChangeAspect="1"/>
            </p:cNvGraphicFramePr>
            <p:nvPr/>
          </p:nvGraphicFramePr>
          <p:xfrm>
            <a:off x="576" y="3504"/>
            <a:ext cx="227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44" name="公式" r:id="rId12" imgW="190417" imgH="203112" progId="Equation.3">
                    <p:embed/>
                  </p:oleObj>
                </mc:Choice>
                <mc:Fallback>
                  <p:oleObj name="公式" r:id="rId12" imgW="190417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3504"/>
                          <a:ext cx="227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445279" y="1025462"/>
                <a:ext cx="9751387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1.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光是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横波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𝑯</m:t>
                        </m:r>
                      </m:e>
                    </m:acc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相互垂直，且都与传播方向垂直；</a:t>
                </a: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9" y="1025462"/>
                <a:ext cx="9751387" cy="644664"/>
              </a:xfrm>
              <a:prstGeom prst="rect">
                <a:avLst/>
              </a:prstGeom>
              <a:blipFill rotWithShape="0">
                <a:blip r:embed="rId14"/>
                <a:stretch>
                  <a:fillRect l="-1563" t="-6604" r="-1438" b="-26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45279" y="1724670"/>
                <a:ext cx="6933308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2.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𝑯</m:t>
                        </m:r>
                      </m:e>
                    </m:acc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同频率，同相位。满足关系：</a:t>
                </a: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9" y="1724670"/>
                <a:ext cx="6933308" cy="644664"/>
              </a:xfrm>
              <a:prstGeom prst="rect">
                <a:avLst/>
              </a:prstGeom>
              <a:blipFill rotWithShape="0">
                <a:blip r:embed="rId15"/>
                <a:stretch>
                  <a:fillRect l="-2199" t="-6604" r="-1671" b="-26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7317791" y="1765848"/>
                <a:ext cx="2204130" cy="514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mr-IN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</m:rad>
                      <m:r>
                        <a:rPr kumimoji="1" lang="en-US" altLang="zh-CN" sz="3200" i="1" smtClean="0">
                          <a:latin typeface="Cambria Math" charset="0"/>
                        </a:rPr>
                        <m:t>𝐸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mr-IN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</m:rad>
                      <m:r>
                        <a:rPr kumimoji="1" lang="en-US" altLang="zh-CN" sz="3200" b="0" i="1" smtClean="0">
                          <a:latin typeface="Cambria Math" charset="0"/>
                        </a:rPr>
                        <m:t>𝐻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791" y="1765848"/>
                <a:ext cx="2204130" cy="514372"/>
              </a:xfrm>
              <a:prstGeom prst="rect">
                <a:avLst/>
              </a:prstGeom>
              <a:blipFill rotWithShape="0">
                <a:blip r:embed="rId16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97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1928" y="354417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二 光波的描述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1928" y="93919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描述光波的光矢量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386040" y="890424"/>
                <a:ext cx="3531736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---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电场强度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矢量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𝑬</m:t>
                        </m:r>
                      </m:e>
                    </m:acc>
                  </m:oMath>
                </a14:m>
                <a:endParaRPr lang="zh-CN" altLang="en-US" sz="32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040" y="890424"/>
                <a:ext cx="3531736" cy="644664"/>
              </a:xfrm>
              <a:prstGeom prst="rect">
                <a:avLst/>
              </a:prstGeom>
              <a:blipFill rotWithShape="0">
                <a:blip r:embed="rId2"/>
                <a:stretch>
                  <a:fillRect l="-4310" t="-6604" b="-26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41928" y="1535088"/>
                <a:ext cx="69878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沿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方向传播的平面单色光的波函数：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28" y="1535088"/>
                <a:ext cx="6987810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2180" t="-16667" r="-156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867959" y="2130984"/>
                <a:ext cx="5388719" cy="935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𝑬</m:t>
                          </m:r>
                        </m:e>
                      </m:acc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959" y="2130984"/>
                <a:ext cx="5388719" cy="9356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41928" y="31902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能流密度矢量的大小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322024" y="3107424"/>
                <a:ext cx="1765291" cy="55553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𝑺</m:t>
                          </m:r>
                        </m:e>
                      </m:acc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zh-CN" alt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𝑬</m:t>
                          </m:r>
                        </m:e>
                      </m:acc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kumimoji="1" lang="zh-CN" alt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𝑯</m:t>
                          </m:r>
                        </m:e>
                      </m:acc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024" y="3107424"/>
                <a:ext cx="1765291" cy="5555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632350" y="3714001"/>
                <a:ext cx="7150740" cy="9356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</a:rPr>
                        <m:t>𝑆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𝑢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sSubSup>
                        <m:sSub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den>
                          </m:f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350" y="3714001"/>
                <a:ext cx="7150740" cy="93564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441927" y="4649642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光强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平均能流密度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35405" y="5304675"/>
                <a:ext cx="5148332" cy="110754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kumimoji="1" lang="is-I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𝑇</m:t>
                          </m:r>
                        </m:sup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𝑆</m:t>
                          </m:r>
                        </m:e>
                      </m:nary>
                      <m:r>
                        <a:rPr kumimoji="1" lang="en-US" altLang="zh-CN" sz="3200" b="0" i="1" smtClean="0">
                          <a:latin typeface="Cambria Math" charset="0"/>
                        </a:rPr>
                        <m:t>𝑑𝑡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sSubSup>
                        <m:sSub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405" y="5304675"/>
                <a:ext cx="5148332" cy="110754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805925" y="5607353"/>
                <a:ext cx="1259960" cy="50218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</a:rPr>
                        <m:t>𝐼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sSubSup>
                        <m:sSub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925" y="5607353"/>
                <a:ext cx="1259960" cy="50218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30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 animBg="1"/>
      <p:bldP spid="9" grpId="0"/>
      <p:bldP spid="10" grpId="0"/>
      <p:bldP spid="11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6" y="327066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第二节  光波的叠加 光程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5996" y="973397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 光的传播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5996" y="1558172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机械波：机械振动在空间中的传播。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5996" y="2142947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光波：电磁振荡在空间中的传播。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5996" y="2872123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共性：波的叠加原理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55995" y="3530930"/>
            <a:ext cx="108542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在真空和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部分介质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中，光在其中独立传播并服从叠加原理。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当多列光同时存在时，在它们交叠的区域内电矢量的振动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是各光波单独振动的合成。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55994" y="5118968"/>
            <a:ext cx="1085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服从叠加原理的介质被称为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线性介质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，否则是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非线性介质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33101" y="5823992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本课程只讨论线性介质的问题。</a:t>
            </a:r>
          </a:p>
        </p:txBody>
      </p:sp>
    </p:spTree>
    <p:extLst>
      <p:ext uri="{BB962C8B-B14F-4D97-AF65-F5344CB8AC3E}">
        <p14:creationId xmlns:p14="http://schemas.microsoft.com/office/powerpoint/2010/main" val="151760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6" y="327066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二 光波的叠加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55995" y="911841"/>
                <a:ext cx="583890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考虑两光源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，在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点引起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的振动为：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5" y="911841"/>
                <a:ext cx="5838906" cy="1077218"/>
              </a:xfrm>
              <a:prstGeom prst="rect">
                <a:avLst/>
              </a:prstGeom>
              <a:blipFill rotWithShape="0">
                <a:blip r:embed="rId2"/>
                <a:stretch>
                  <a:fillRect l="-2714" t="-9091" r="-1983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/>
          <p:cNvSpPr/>
          <p:nvPr/>
        </p:nvSpPr>
        <p:spPr>
          <a:xfrm>
            <a:off x="7737318" y="838015"/>
            <a:ext cx="144000" cy="1440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7565516" y="2069752"/>
            <a:ext cx="144000" cy="144000"/>
          </a:xfrm>
          <a:prstGeom prst="ellipse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244450" y="658293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450" y="658293"/>
                <a:ext cx="47493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030444" y="1919026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444" y="1919026"/>
                <a:ext cx="474937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箭头连接符 7"/>
          <p:cNvCxnSpPr/>
          <p:nvPr/>
        </p:nvCxnSpPr>
        <p:spPr>
          <a:xfrm>
            <a:off x="7887538" y="925672"/>
            <a:ext cx="2723062" cy="368056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V="1">
            <a:off x="7698175" y="1313097"/>
            <a:ext cx="2912425" cy="815101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9211265" y="640372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265" y="640372"/>
                <a:ext cx="474937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9154387" y="1697311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387" y="1697311"/>
                <a:ext cx="474937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椭圆 19"/>
          <p:cNvSpPr/>
          <p:nvPr/>
        </p:nvSpPr>
        <p:spPr>
          <a:xfrm>
            <a:off x="10551007" y="1217827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0728171" y="1075352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171" y="1075352"/>
                <a:ext cx="346249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2811512" y="4196581"/>
                <a:ext cx="5194755" cy="439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800" b="0" i="1" smtClean="0">
                          <a:latin typeface="Cambria Math" charset="0"/>
                        </a:rPr>
                        <m:t>+2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12" y="4196581"/>
                <a:ext cx="5194755" cy="43935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996459" y="2692942"/>
                <a:ext cx="5264711" cy="818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1" i="1" smtClean="0">
                                  <a:latin typeface="Cambria Math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59" y="2692942"/>
                <a:ext cx="5264711" cy="81855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455995" y="3507764"/>
            <a:ext cx="10443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假定两电场振动方向相同，问题变为同方向两振动的合成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55995" y="410660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合振幅：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996459" y="1839924"/>
                <a:ext cx="5264711" cy="818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1" i="1" smtClean="0">
                                  <a:latin typeface="Cambria Math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1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59" y="1839924"/>
                <a:ext cx="5264711" cy="81855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/>
          <p:cNvSpPr txBox="1"/>
          <p:nvPr/>
        </p:nvSpPr>
        <p:spPr>
          <a:xfrm>
            <a:off x="455995" y="470545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两光波相位差：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1156653" y="5092495"/>
                <a:ext cx="7505966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653" y="5092495"/>
                <a:ext cx="7505966" cy="80945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圆角矩形标注 35"/>
          <p:cNvSpPr/>
          <p:nvPr/>
        </p:nvSpPr>
        <p:spPr>
          <a:xfrm>
            <a:off x="718055" y="6050381"/>
            <a:ext cx="1714231" cy="583809"/>
          </a:xfrm>
          <a:prstGeom prst="wedgeRoundRectCallout">
            <a:avLst>
              <a:gd name="adj1" fmla="val 53901"/>
              <a:gd name="adj2" fmla="val -86898"/>
              <a:gd name="adj3" fmla="val 16667"/>
            </a:avLst>
          </a:prstGeom>
          <a:solidFill>
            <a:srgbClr val="FFE1D3"/>
          </a:solidFill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 dirty="0">
                <a:solidFill>
                  <a:schemeClr val="tx1"/>
                </a:solidFill>
              </a:rPr>
              <a:t>频率差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7" name="圆角矩形标注 36"/>
          <p:cNvSpPr/>
          <p:nvPr/>
        </p:nvSpPr>
        <p:spPr>
          <a:xfrm>
            <a:off x="3162445" y="6050380"/>
            <a:ext cx="2732516" cy="583809"/>
          </a:xfrm>
          <a:prstGeom prst="wedgeRoundRectCallout">
            <a:avLst>
              <a:gd name="adj1" fmla="val 46693"/>
              <a:gd name="adj2" fmla="val -101356"/>
              <a:gd name="adj3" fmla="val 16667"/>
            </a:avLst>
          </a:prstGeom>
          <a:solidFill>
            <a:srgbClr val="FAFBB6"/>
          </a:solidFill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>
                <a:solidFill>
                  <a:schemeClr val="tx1"/>
                </a:solidFill>
              </a:rPr>
              <a:t>光源初相位差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8" name="圆角矩形标注 37"/>
          <p:cNvSpPr/>
          <p:nvPr/>
        </p:nvSpPr>
        <p:spPr>
          <a:xfrm>
            <a:off x="7847051" y="5965253"/>
            <a:ext cx="1750359" cy="583809"/>
          </a:xfrm>
          <a:prstGeom prst="wedgeRoundRectCallout">
            <a:avLst>
              <a:gd name="adj1" fmla="val -61095"/>
              <a:gd name="adj2" fmla="val -86974"/>
              <a:gd name="adj3" fmla="val 16667"/>
            </a:avLst>
          </a:prstGeom>
          <a:solidFill>
            <a:srgbClr val="C5FDD5"/>
          </a:solidFill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>
                <a:solidFill>
                  <a:schemeClr val="tx1"/>
                </a:solidFill>
              </a:rPr>
              <a:t>波程差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565298" y="4386019"/>
            <a:ext cx="30572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通常情况下相位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差随时间变化</a:t>
            </a:r>
          </a:p>
        </p:txBody>
      </p:sp>
    </p:spTree>
    <p:extLst>
      <p:ext uri="{BB962C8B-B14F-4D97-AF65-F5344CB8AC3E}">
        <p14:creationId xmlns:p14="http://schemas.microsoft.com/office/powerpoint/2010/main" val="2422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/>
      <p:bldP spid="7" grpId="0"/>
      <p:bldP spid="12" grpId="0"/>
      <p:bldP spid="13" grpId="0"/>
      <p:bldP spid="20" grpId="0" animBg="1"/>
      <p:bldP spid="21" grpId="0"/>
      <p:bldP spid="22" grpId="0"/>
      <p:bldP spid="23" grpId="0"/>
      <p:bldP spid="25" grpId="0"/>
      <p:bldP spid="26" grpId="0"/>
      <p:bldP spid="27" grpId="0"/>
      <p:bldP spid="34" grpId="0"/>
      <p:bldP spid="35" grpId="0"/>
      <p:bldP spid="36" grpId="0" animBg="1"/>
      <p:bldP spid="37" grpId="0" animBg="1"/>
      <p:bldP spid="38" grpId="0" animBg="1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5996" y="925909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光波的频率极高：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779840" y="1035254"/>
                <a:ext cx="29171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𝜈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14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1" lang="en-US" altLang="zh-CN" sz="2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Hz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840" y="1035254"/>
                <a:ext cx="2917145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6815363" y="911841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电场的振动细节难以观测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55996" y="1476964"/>
                <a:ext cx="81916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可观察到的光强是较长时间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𝝉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内的平均强度：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1476964"/>
                <a:ext cx="8191666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1935" t="-16667" r="-111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455996" y="32706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光强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74307" y="2115659"/>
                <a:ext cx="3562322" cy="1064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acc>
                        <m:accPr>
                          <m:chr m:val="̅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acc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den>
                      </m:f>
                      <m:nary>
                        <m:naryPr>
                          <m:ctrlPr>
                            <a:rPr kumimoji="1" lang="is-I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is-I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sz="3200" b="0" i="1" smtClean="0">
                          <a:latin typeface="Cambria Math" charset="0"/>
                        </a:rPr>
                        <m:t>𝑑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07" y="2115659"/>
                <a:ext cx="3562322" cy="10640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115459" y="2098484"/>
                <a:ext cx="6984413" cy="1064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den>
                      </m:f>
                      <m:nary>
                        <m:naryPr>
                          <m:ctrlPr>
                            <a:rPr kumimoji="1" lang="is-I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is-I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sup>
                        <m:e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10</m:t>
                                  </m:r>
                                </m:sub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20</m:t>
                                  </m:r>
                                </m:sub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10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20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3200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∆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kumimoji="1" lang="en-US" altLang="zh-CN" sz="3200" b="0" i="1" smtClean="0">
                          <a:latin typeface="Cambria Math" charset="0"/>
                        </a:rPr>
                        <m:t>𝑑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59" y="2098484"/>
                <a:ext cx="6984413" cy="10640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985696" y="3410472"/>
                <a:ext cx="4838825" cy="5963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+2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  <m:acc>
                        <m:accPr>
                          <m:chr m:val="̅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unc>
                            <m:func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func>
                        </m:e>
                      </m:acc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96" y="3410472"/>
                <a:ext cx="4838825" cy="596382"/>
              </a:xfrm>
              <a:prstGeom prst="rect">
                <a:avLst/>
              </a:prstGeom>
              <a:blipFill rotWithShape="0">
                <a:blip r:embed="rId6"/>
                <a:stretch>
                  <a:fillRect b="-204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359843" y="3162558"/>
                <a:ext cx="4631909" cy="106407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unc>
                            <m:func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func>
                        </m:e>
                      </m:acc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den>
                      </m:f>
                      <m:nary>
                        <m:naryPr>
                          <m:ctrlPr>
                            <a:rPr kumimoji="1" lang="is-IS" altLang="zh-CN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3200" i="1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is-I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sup>
                        <m:e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3200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∆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kumimoji="1" lang="en-US" altLang="zh-CN" sz="3200" i="1">
                          <a:latin typeface="Cambria Math" charset="0"/>
                        </a:rPr>
                        <m:t>𝑑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843" y="3162558"/>
                <a:ext cx="4631909" cy="106407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55996" y="4254210"/>
                <a:ext cx="8335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(1)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通常情况下相位差不稳定：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𝝓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随时间变化</a:t>
                </a: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4254210"/>
                <a:ext cx="8335936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1902" t="-16667" r="-109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301057" y="5039127"/>
                <a:ext cx="2052550" cy="49776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unc>
                            <m:func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func>
                        </m:e>
                      </m:acc>
                      <m:r>
                        <a:rPr kumimoji="1" lang="en-US" altLang="zh-CN" sz="32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057" y="5039127"/>
                <a:ext cx="2052550" cy="4977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4136629" y="5039127"/>
                <a:ext cx="193719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629" y="5039127"/>
                <a:ext cx="1937197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455996" y="561455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两列光波光强的简单相加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486912" y="5614549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非相干叠加</a:t>
            </a:r>
          </a:p>
        </p:txBody>
      </p:sp>
      <p:sp>
        <p:nvSpPr>
          <p:cNvPr id="2" name="椭圆 1"/>
          <p:cNvSpPr/>
          <p:nvPr/>
        </p:nvSpPr>
        <p:spPr>
          <a:xfrm>
            <a:off x="4457700" y="3357562"/>
            <a:ext cx="1601838" cy="7429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758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4023362" y="3162067"/>
            <a:ext cx="2648765" cy="889427"/>
          </a:xfrm>
          <a:prstGeom prst="ellipse">
            <a:avLst/>
          </a:prstGeom>
          <a:solidFill>
            <a:srgbClr val="FFA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55996" y="3270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相干叠加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55996" y="911841"/>
                <a:ext cx="7515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(2)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两光波相位差稳定：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𝝓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不随时间变化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911841"/>
                <a:ext cx="7515199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2109" t="-16667" r="-1298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112594" y="1549354"/>
                <a:ext cx="6344622" cy="106407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unc>
                            <m:func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func>
                        </m:e>
                      </m:acc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den>
                      </m:f>
                      <m:nary>
                        <m:naryPr>
                          <m:ctrlPr>
                            <a:rPr kumimoji="1" lang="is-IS" altLang="zh-CN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3200" i="1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is-I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sup>
                        <m:e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3200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∆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kumimoji="1" lang="en-US" altLang="zh-CN" sz="3200" i="1">
                          <a:latin typeface="Cambria Math" charset="0"/>
                        </a:rPr>
                        <m:t>𝑑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94" y="1549354"/>
                <a:ext cx="6344622" cy="10640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777030" y="3257009"/>
                <a:ext cx="4838825" cy="5963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+2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030" y="3257009"/>
                <a:ext cx="4838825" cy="596382"/>
              </a:xfrm>
              <a:prstGeom prst="rect">
                <a:avLst/>
              </a:prstGeom>
              <a:blipFill rotWithShape="0">
                <a:blip r:embed="rId4"/>
                <a:stretch>
                  <a:fillRect b="-102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7241849" y="3257009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相干叠加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5996" y="265689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空间中相遇点的光强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55995" y="4047962"/>
                <a:ext cx="68478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𝝓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𝟐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𝒌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𝒌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=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𝟎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,±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,±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,⋯</m:t>
                        </m:r>
                      </m:e>
                    </m:d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时：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5" y="4047962"/>
                <a:ext cx="6847837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2315" t="-16667" r="-133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55994" y="5334318"/>
                <a:ext cx="7921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𝝓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=(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𝟐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𝒌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𝒌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=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𝟎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,±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,±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,⋯</m:t>
                        </m:r>
                      </m:e>
                    </m:d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时：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4" y="5334318"/>
                <a:ext cx="7921464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2002" t="-16667" r="-1078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460500" y="4692004"/>
                <a:ext cx="5882380" cy="5963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max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+2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  <m:r>
                        <a:rPr kumimoji="1" lang="en-US" altLang="zh-CN" sz="3200" b="0" i="1" smtClean="0">
                          <a:latin typeface="Cambria Math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500" y="4692004"/>
                <a:ext cx="5882380" cy="596382"/>
              </a:xfrm>
              <a:prstGeom prst="rect">
                <a:avLst/>
              </a:prstGeom>
              <a:blipFill rotWithShape="0">
                <a:blip r:embed="rId7"/>
                <a:stretch>
                  <a:fillRect b="-102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468720" y="5989967"/>
                <a:ext cx="5792611" cy="5963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in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−2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  <m:r>
                        <a:rPr kumimoji="1" lang="en-US" altLang="zh-CN" sz="3200" b="0" i="1" smtClean="0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20" y="5989967"/>
                <a:ext cx="5792611" cy="596382"/>
              </a:xfrm>
              <a:prstGeom prst="rect">
                <a:avLst/>
              </a:prstGeom>
              <a:blipFill rotWithShape="0">
                <a:blip r:embed="rId8"/>
                <a:stretch>
                  <a:fillRect b="-206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7978622" y="468801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明纹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978621" y="60015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暗纹</a:t>
            </a:r>
          </a:p>
        </p:txBody>
      </p:sp>
    </p:spTree>
    <p:extLst>
      <p:ext uri="{BB962C8B-B14F-4D97-AF65-F5344CB8AC3E}">
        <p14:creationId xmlns:p14="http://schemas.microsoft.com/office/powerpoint/2010/main" val="95475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10824</TotalTime>
  <Words>1988</Words>
  <Application>Microsoft Office PowerPoint</Application>
  <PresentationFormat>宽屏</PresentationFormat>
  <Paragraphs>473</Paragraphs>
  <Slides>30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等线</vt:lpstr>
      <vt:lpstr>等线 Light</vt:lpstr>
      <vt:lpstr>Mangal</vt:lpstr>
      <vt:lpstr>SimHei</vt:lpstr>
      <vt:lpstr>宋体</vt:lpstr>
      <vt:lpstr>华文行楷</vt:lpstr>
      <vt:lpstr>Arial</vt:lpstr>
      <vt:lpstr>Cambria Math</vt:lpstr>
      <vt:lpstr>Times New Roman</vt:lpstr>
      <vt:lpstr>Office 主题​​</vt:lpstr>
      <vt:lpstr>公式</vt:lpstr>
      <vt:lpstr>第十三章 波动光学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SHAOLIANG ZHANG</dc:creator>
  <cp:lastModifiedBy>Chengzhi Qin</cp:lastModifiedBy>
  <cp:revision>580</cp:revision>
  <cp:lastPrinted>2018-11-07T01:43:24Z</cp:lastPrinted>
  <dcterms:created xsi:type="dcterms:W3CDTF">2017-02-13T13:22:36Z</dcterms:created>
  <dcterms:modified xsi:type="dcterms:W3CDTF">2022-10-20T13:49:06Z</dcterms:modified>
</cp:coreProperties>
</file>